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866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81" r:id="rId8"/>
    <p:sldId id="262" r:id="rId9"/>
    <p:sldId id="263" r:id="rId10"/>
    <p:sldId id="264" r:id="rId11"/>
    <p:sldId id="265" r:id="rId12"/>
    <p:sldId id="266" r:id="rId13"/>
    <p:sldId id="267" r:id="rId14"/>
    <p:sldId id="280" r:id="rId15"/>
    <p:sldId id="268" r:id="rId16"/>
    <p:sldId id="269" r:id="rId17"/>
    <p:sldId id="270" r:id="rId18"/>
    <p:sldId id="27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DB89A9-4CC7-41CD-991D-F56BEBD0B3C0}" type="doc">
      <dgm:prSet loTypeId="urn:microsoft.com/office/officeart/2005/8/layout/process5" loCatId="process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235332AB-AFB9-4986-90B9-51BB54A981E5}">
      <dgm:prSet phldrT="[Texto]" custT="1"/>
      <dgm:spPr/>
      <dgm:t>
        <a:bodyPr/>
        <a:lstStyle/>
        <a:p>
          <a:r>
            <a:rPr lang="es-ES" sz="2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Selección y caracterización del material de partida</a:t>
          </a:r>
          <a:endParaRPr lang="es-ES" sz="24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1E3DE07D-0B12-484D-846F-4D8788E8D6F1}" type="parTrans" cxnId="{03D81C2E-6D77-42DD-8F30-01EC83FA2ACD}">
      <dgm:prSet/>
      <dgm:spPr/>
      <dgm:t>
        <a:bodyPr/>
        <a:lstStyle/>
        <a:p>
          <a:endParaRPr lang="es-ES"/>
        </a:p>
      </dgm:t>
    </dgm:pt>
    <dgm:pt modelId="{4A8BEEFA-B2C9-4F97-BC31-DF9255B5CFF2}" type="sibTrans" cxnId="{03D81C2E-6D77-42DD-8F30-01EC83FA2ACD}">
      <dgm:prSet/>
      <dgm:spPr/>
      <dgm:t>
        <a:bodyPr/>
        <a:lstStyle/>
        <a:p>
          <a:endParaRPr lang="es-ES" dirty="0"/>
        </a:p>
      </dgm:t>
    </dgm:pt>
    <dgm:pt modelId="{8FE819C9-E1E7-41F1-BA9D-D5469CC5877E}">
      <dgm:prSet phldrT="[Texto]" custT="1"/>
      <dgm:spPr>
        <a:solidFill>
          <a:schemeClr val="accent1"/>
        </a:solidFill>
      </dgm:spPr>
      <dgm:t>
        <a:bodyPr/>
        <a:lstStyle/>
        <a:p>
          <a:r>
            <a:rPr lang="es-ES" sz="2400" b="1" dirty="0" smtClean="0"/>
            <a:t>Selección del método de recuperación y definición de condiciones</a:t>
          </a:r>
          <a:endParaRPr lang="es-ES" sz="2400" b="1" dirty="0"/>
        </a:p>
      </dgm:t>
    </dgm:pt>
    <dgm:pt modelId="{CC28D4FD-FC3C-409C-B7F3-4CA93070D5E3}" type="parTrans" cxnId="{4821A3C8-0B2A-4382-B067-35AAB1A0778C}">
      <dgm:prSet/>
      <dgm:spPr/>
      <dgm:t>
        <a:bodyPr/>
        <a:lstStyle/>
        <a:p>
          <a:endParaRPr lang="es-ES"/>
        </a:p>
      </dgm:t>
    </dgm:pt>
    <dgm:pt modelId="{8FE04DF6-5C55-47E3-85C4-F3E424CB77AA}" type="sibTrans" cxnId="{4821A3C8-0B2A-4382-B067-35AAB1A0778C}">
      <dgm:prSet/>
      <dgm:spPr/>
      <dgm:t>
        <a:bodyPr/>
        <a:lstStyle/>
        <a:p>
          <a:endParaRPr lang="es-ES" dirty="0"/>
        </a:p>
      </dgm:t>
    </dgm:pt>
    <dgm:pt modelId="{4BFE4C29-234E-4ED6-953E-A4B21A55C37F}">
      <dgm:prSet phldrT="[Texto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s-ES" sz="2400" b="1" dirty="0" smtClean="0"/>
            <a:t>Llevar a cabo el proceso seleccionado a nivel laboratorio</a:t>
          </a:r>
          <a:endParaRPr lang="es-ES" sz="2400" b="1" dirty="0"/>
        </a:p>
      </dgm:t>
    </dgm:pt>
    <dgm:pt modelId="{353FEC2B-F7C8-4319-8849-8BA7714CAAA9}" type="parTrans" cxnId="{4C92D1B7-8142-4DFD-AED9-8B572F07B689}">
      <dgm:prSet/>
      <dgm:spPr/>
      <dgm:t>
        <a:bodyPr/>
        <a:lstStyle/>
        <a:p>
          <a:endParaRPr lang="es-ES"/>
        </a:p>
      </dgm:t>
    </dgm:pt>
    <dgm:pt modelId="{34ADA036-AC4A-437E-BE26-4383CDBF4EDE}" type="sibTrans" cxnId="{4C92D1B7-8142-4DFD-AED9-8B572F07B689}">
      <dgm:prSet/>
      <dgm:spPr/>
      <dgm:t>
        <a:bodyPr/>
        <a:lstStyle/>
        <a:p>
          <a:endParaRPr lang="es-ES" dirty="0"/>
        </a:p>
      </dgm:t>
    </dgm:pt>
    <dgm:pt modelId="{FC728495-5AC0-41A4-A60D-C356C2C5C374}">
      <dgm:prSet phldrT="[Texto]" custT="1"/>
      <dgm:spPr>
        <a:solidFill>
          <a:srgbClr val="92D050"/>
        </a:solidFill>
      </dgm:spPr>
      <dgm:t>
        <a:bodyPr/>
        <a:lstStyle/>
        <a:p>
          <a:r>
            <a:rPr lang="es-ES" sz="2400" b="1" dirty="0" smtClean="0"/>
            <a:t>Análisis de costos del tratamiento a nivel laboratorio</a:t>
          </a:r>
          <a:endParaRPr lang="es-ES" sz="2400" b="1" dirty="0"/>
        </a:p>
      </dgm:t>
    </dgm:pt>
    <dgm:pt modelId="{CD78B9C4-15D6-4444-90D9-90D02AA50618}" type="parTrans" cxnId="{5CF9929B-71C1-4E62-A60B-4871F69E7390}">
      <dgm:prSet/>
      <dgm:spPr/>
      <dgm:t>
        <a:bodyPr/>
        <a:lstStyle/>
        <a:p>
          <a:endParaRPr lang="es-ES"/>
        </a:p>
      </dgm:t>
    </dgm:pt>
    <dgm:pt modelId="{F48A55D3-6A22-406C-A625-3C68CE66C725}" type="sibTrans" cxnId="{5CF9929B-71C1-4E62-A60B-4871F69E7390}">
      <dgm:prSet/>
      <dgm:spPr/>
      <dgm:t>
        <a:bodyPr/>
        <a:lstStyle/>
        <a:p>
          <a:endParaRPr lang="es-ES"/>
        </a:p>
      </dgm:t>
    </dgm:pt>
    <dgm:pt modelId="{9AD7739E-B58C-4249-88FD-2B9A436D8EA1}" type="pres">
      <dgm:prSet presAssocID="{B2DB89A9-4CC7-41CD-991D-F56BEBD0B3C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A73AAC9-390D-48A5-93A4-DD01D6199C59}" type="pres">
      <dgm:prSet presAssocID="{235332AB-AFB9-4986-90B9-51BB54A981E5}" presName="node" presStyleLbl="node1" presStyleIdx="0" presStyleCnt="4" custScaleX="221582" custScaleY="189049" custLinFactNeighborX="-39677" custLinFactNeighborY="156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BA4B69A-C42F-4A1D-AB59-33B14328FBA5}" type="pres">
      <dgm:prSet presAssocID="{4A8BEEFA-B2C9-4F97-BC31-DF9255B5CFF2}" presName="sibTrans" presStyleLbl="sibTrans2D1" presStyleIdx="0" presStyleCnt="3"/>
      <dgm:spPr/>
      <dgm:t>
        <a:bodyPr/>
        <a:lstStyle/>
        <a:p>
          <a:endParaRPr lang="es-ES"/>
        </a:p>
      </dgm:t>
    </dgm:pt>
    <dgm:pt modelId="{1C7C5F8E-A2A5-4F3D-95E2-76D0710DFABC}" type="pres">
      <dgm:prSet presAssocID="{4A8BEEFA-B2C9-4F97-BC31-DF9255B5CFF2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3036BF3B-9967-4185-98B5-A3590FCA2DA7}" type="pres">
      <dgm:prSet presAssocID="{8FE819C9-E1E7-41F1-BA9D-D5469CC5877E}" presName="node" presStyleLbl="node1" presStyleIdx="1" presStyleCnt="4" custScaleX="221582" custScaleY="189049" custLinFactNeighborX="19510" custLinFactNeighborY="156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6D05C4-34CF-43C8-BA84-C0FAB598E7D3}" type="pres">
      <dgm:prSet presAssocID="{8FE04DF6-5C55-47E3-85C4-F3E424CB77AA}" presName="sibTrans" presStyleLbl="sibTrans2D1" presStyleIdx="1" presStyleCnt="3" custScaleX="165707" custScaleY="79895"/>
      <dgm:spPr/>
      <dgm:t>
        <a:bodyPr/>
        <a:lstStyle/>
        <a:p>
          <a:endParaRPr lang="es-ES"/>
        </a:p>
      </dgm:t>
    </dgm:pt>
    <dgm:pt modelId="{AFE9C004-D713-42EE-8DED-DD970F123E52}" type="pres">
      <dgm:prSet presAssocID="{8FE04DF6-5C55-47E3-85C4-F3E424CB77AA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3E68E9DD-3B73-4E08-A4F7-72F92573B706}" type="pres">
      <dgm:prSet presAssocID="{4BFE4C29-234E-4ED6-953E-A4B21A55C37F}" presName="node" presStyleLbl="node1" presStyleIdx="2" presStyleCnt="4" custScaleX="221582" custScaleY="189049" custLinFactNeighborX="17014" custLinFactNeighborY="-297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0760886-CE7D-4388-ADA2-3D1BAE483697}" type="pres">
      <dgm:prSet presAssocID="{34ADA036-AC4A-437E-BE26-4383CDBF4EDE}" presName="sibTrans" presStyleLbl="sibTrans2D1" presStyleIdx="2" presStyleCnt="3"/>
      <dgm:spPr/>
      <dgm:t>
        <a:bodyPr/>
        <a:lstStyle/>
        <a:p>
          <a:endParaRPr lang="es-ES"/>
        </a:p>
      </dgm:t>
    </dgm:pt>
    <dgm:pt modelId="{CD585F9A-352D-4FDE-869F-7F085B12E47C}" type="pres">
      <dgm:prSet presAssocID="{34ADA036-AC4A-437E-BE26-4383CDBF4EDE}" presName="connectorText" presStyleLbl="sibTrans2D1" presStyleIdx="2" presStyleCnt="3"/>
      <dgm:spPr/>
      <dgm:t>
        <a:bodyPr/>
        <a:lstStyle/>
        <a:p>
          <a:endParaRPr lang="es-ES"/>
        </a:p>
      </dgm:t>
    </dgm:pt>
    <dgm:pt modelId="{6076F0EC-2FE2-424A-B9B2-DC224434D9C5}" type="pres">
      <dgm:prSet presAssocID="{FC728495-5AC0-41A4-A60D-C356C2C5C374}" presName="node" presStyleLbl="node1" presStyleIdx="3" presStyleCnt="4" custScaleX="221582" custScaleY="189049" custLinFactNeighborX="-4217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DC61ACE-31EC-4B06-9A27-C26D866F6695}" type="presOf" srcId="{4A8BEEFA-B2C9-4F97-BC31-DF9255B5CFF2}" destId="{1C7C5F8E-A2A5-4F3D-95E2-76D0710DFABC}" srcOrd="1" destOrd="0" presId="urn:microsoft.com/office/officeart/2005/8/layout/process5"/>
    <dgm:cxn modelId="{0E4B6B0E-1FB6-49FC-8214-0D8AB8EFEBA5}" type="presOf" srcId="{8FE04DF6-5C55-47E3-85C4-F3E424CB77AA}" destId="{AFE9C004-D713-42EE-8DED-DD970F123E52}" srcOrd="1" destOrd="0" presId="urn:microsoft.com/office/officeart/2005/8/layout/process5"/>
    <dgm:cxn modelId="{C90089DB-BA47-4DB6-92BF-53CF491E2B1A}" type="presOf" srcId="{4BFE4C29-234E-4ED6-953E-A4B21A55C37F}" destId="{3E68E9DD-3B73-4E08-A4F7-72F92573B706}" srcOrd="0" destOrd="0" presId="urn:microsoft.com/office/officeart/2005/8/layout/process5"/>
    <dgm:cxn modelId="{4821A3C8-0B2A-4382-B067-35AAB1A0778C}" srcId="{B2DB89A9-4CC7-41CD-991D-F56BEBD0B3C0}" destId="{8FE819C9-E1E7-41F1-BA9D-D5469CC5877E}" srcOrd="1" destOrd="0" parTransId="{CC28D4FD-FC3C-409C-B7F3-4CA93070D5E3}" sibTransId="{8FE04DF6-5C55-47E3-85C4-F3E424CB77AA}"/>
    <dgm:cxn modelId="{5CF9929B-71C1-4E62-A60B-4871F69E7390}" srcId="{B2DB89A9-4CC7-41CD-991D-F56BEBD0B3C0}" destId="{FC728495-5AC0-41A4-A60D-C356C2C5C374}" srcOrd="3" destOrd="0" parTransId="{CD78B9C4-15D6-4444-90D9-90D02AA50618}" sibTransId="{F48A55D3-6A22-406C-A625-3C68CE66C725}"/>
    <dgm:cxn modelId="{6021B63F-9A08-49C2-9439-9270F00AEA46}" type="presOf" srcId="{FC728495-5AC0-41A4-A60D-C356C2C5C374}" destId="{6076F0EC-2FE2-424A-B9B2-DC224434D9C5}" srcOrd="0" destOrd="0" presId="urn:microsoft.com/office/officeart/2005/8/layout/process5"/>
    <dgm:cxn modelId="{35C9C6CA-8A8C-49ED-AC5A-7B2598ABAC5C}" type="presOf" srcId="{8FE04DF6-5C55-47E3-85C4-F3E424CB77AA}" destId="{A96D05C4-34CF-43C8-BA84-C0FAB598E7D3}" srcOrd="0" destOrd="0" presId="urn:microsoft.com/office/officeart/2005/8/layout/process5"/>
    <dgm:cxn modelId="{DE5AC7A9-E8DF-4BF7-ADE6-D583AB7889EF}" type="presOf" srcId="{235332AB-AFB9-4986-90B9-51BB54A981E5}" destId="{CA73AAC9-390D-48A5-93A4-DD01D6199C59}" srcOrd="0" destOrd="0" presId="urn:microsoft.com/office/officeart/2005/8/layout/process5"/>
    <dgm:cxn modelId="{B2D1FC76-1A96-4B94-B7F0-E2D0668908F9}" type="presOf" srcId="{8FE819C9-E1E7-41F1-BA9D-D5469CC5877E}" destId="{3036BF3B-9967-4185-98B5-A3590FCA2DA7}" srcOrd="0" destOrd="0" presId="urn:microsoft.com/office/officeart/2005/8/layout/process5"/>
    <dgm:cxn modelId="{390C2F74-B818-41CB-B0E9-AB3001765D40}" type="presOf" srcId="{4A8BEEFA-B2C9-4F97-BC31-DF9255B5CFF2}" destId="{BBA4B69A-C42F-4A1D-AB59-33B14328FBA5}" srcOrd="0" destOrd="0" presId="urn:microsoft.com/office/officeart/2005/8/layout/process5"/>
    <dgm:cxn modelId="{F0F48727-33A1-4406-9102-11041B72A7B6}" type="presOf" srcId="{34ADA036-AC4A-437E-BE26-4383CDBF4EDE}" destId="{CD585F9A-352D-4FDE-869F-7F085B12E47C}" srcOrd="1" destOrd="0" presId="urn:microsoft.com/office/officeart/2005/8/layout/process5"/>
    <dgm:cxn modelId="{4C92D1B7-8142-4DFD-AED9-8B572F07B689}" srcId="{B2DB89A9-4CC7-41CD-991D-F56BEBD0B3C0}" destId="{4BFE4C29-234E-4ED6-953E-A4B21A55C37F}" srcOrd="2" destOrd="0" parTransId="{353FEC2B-F7C8-4319-8849-8BA7714CAAA9}" sibTransId="{34ADA036-AC4A-437E-BE26-4383CDBF4EDE}"/>
    <dgm:cxn modelId="{BFDF0715-5131-4D2A-9447-A78538DCB8F0}" type="presOf" srcId="{34ADA036-AC4A-437E-BE26-4383CDBF4EDE}" destId="{C0760886-CE7D-4388-ADA2-3D1BAE483697}" srcOrd="0" destOrd="0" presId="urn:microsoft.com/office/officeart/2005/8/layout/process5"/>
    <dgm:cxn modelId="{AAA1F3B4-01DB-43A3-B693-2FCE440CA639}" type="presOf" srcId="{B2DB89A9-4CC7-41CD-991D-F56BEBD0B3C0}" destId="{9AD7739E-B58C-4249-88FD-2B9A436D8EA1}" srcOrd="0" destOrd="0" presId="urn:microsoft.com/office/officeart/2005/8/layout/process5"/>
    <dgm:cxn modelId="{03D81C2E-6D77-42DD-8F30-01EC83FA2ACD}" srcId="{B2DB89A9-4CC7-41CD-991D-F56BEBD0B3C0}" destId="{235332AB-AFB9-4986-90B9-51BB54A981E5}" srcOrd="0" destOrd="0" parTransId="{1E3DE07D-0B12-484D-846F-4D8788E8D6F1}" sibTransId="{4A8BEEFA-B2C9-4F97-BC31-DF9255B5CFF2}"/>
    <dgm:cxn modelId="{2C0B88CD-B6A8-4820-A967-11AD8337DA11}" type="presParOf" srcId="{9AD7739E-B58C-4249-88FD-2B9A436D8EA1}" destId="{CA73AAC9-390D-48A5-93A4-DD01D6199C59}" srcOrd="0" destOrd="0" presId="urn:microsoft.com/office/officeart/2005/8/layout/process5"/>
    <dgm:cxn modelId="{42E6A989-DC9A-4546-B736-A295395968B5}" type="presParOf" srcId="{9AD7739E-B58C-4249-88FD-2B9A436D8EA1}" destId="{BBA4B69A-C42F-4A1D-AB59-33B14328FBA5}" srcOrd="1" destOrd="0" presId="urn:microsoft.com/office/officeart/2005/8/layout/process5"/>
    <dgm:cxn modelId="{8891F734-C139-4D16-83BF-81A8686CFD55}" type="presParOf" srcId="{BBA4B69A-C42F-4A1D-AB59-33B14328FBA5}" destId="{1C7C5F8E-A2A5-4F3D-95E2-76D0710DFABC}" srcOrd="0" destOrd="0" presId="urn:microsoft.com/office/officeart/2005/8/layout/process5"/>
    <dgm:cxn modelId="{0E5F4FD8-3E2D-4CB3-9718-B207B336CBF7}" type="presParOf" srcId="{9AD7739E-B58C-4249-88FD-2B9A436D8EA1}" destId="{3036BF3B-9967-4185-98B5-A3590FCA2DA7}" srcOrd="2" destOrd="0" presId="urn:microsoft.com/office/officeart/2005/8/layout/process5"/>
    <dgm:cxn modelId="{B60B9C20-0F08-4D0C-8894-BE3EB4195600}" type="presParOf" srcId="{9AD7739E-B58C-4249-88FD-2B9A436D8EA1}" destId="{A96D05C4-34CF-43C8-BA84-C0FAB598E7D3}" srcOrd="3" destOrd="0" presId="urn:microsoft.com/office/officeart/2005/8/layout/process5"/>
    <dgm:cxn modelId="{FC2DFFE2-FB3F-4680-9544-48E7AE30E334}" type="presParOf" srcId="{A96D05C4-34CF-43C8-BA84-C0FAB598E7D3}" destId="{AFE9C004-D713-42EE-8DED-DD970F123E52}" srcOrd="0" destOrd="0" presId="urn:microsoft.com/office/officeart/2005/8/layout/process5"/>
    <dgm:cxn modelId="{CD44C57D-55B8-4EB9-9E94-0AED21B2236E}" type="presParOf" srcId="{9AD7739E-B58C-4249-88FD-2B9A436D8EA1}" destId="{3E68E9DD-3B73-4E08-A4F7-72F92573B706}" srcOrd="4" destOrd="0" presId="urn:microsoft.com/office/officeart/2005/8/layout/process5"/>
    <dgm:cxn modelId="{3E286B64-E22E-4568-99DF-81D3E13213DC}" type="presParOf" srcId="{9AD7739E-B58C-4249-88FD-2B9A436D8EA1}" destId="{C0760886-CE7D-4388-ADA2-3D1BAE483697}" srcOrd="5" destOrd="0" presId="urn:microsoft.com/office/officeart/2005/8/layout/process5"/>
    <dgm:cxn modelId="{01E188DD-3FBF-47EE-830F-AB505C29665F}" type="presParOf" srcId="{C0760886-CE7D-4388-ADA2-3D1BAE483697}" destId="{CD585F9A-352D-4FDE-869F-7F085B12E47C}" srcOrd="0" destOrd="0" presId="urn:microsoft.com/office/officeart/2005/8/layout/process5"/>
    <dgm:cxn modelId="{B8E56060-A90D-40CF-B0CF-60A85F9E8F0D}" type="presParOf" srcId="{9AD7739E-B58C-4249-88FD-2B9A436D8EA1}" destId="{6076F0EC-2FE2-424A-B9B2-DC224434D9C5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664D76-B8AE-46DE-AD77-3D58AAD40A14}" type="doc">
      <dgm:prSet loTypeId="urn:microsoft.com/office/officeart/2005/8/layout/vList4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ES"/>
        </a:p>
      </dgm:t>
    </dgm:pt>
    <dgm:pt modelId="{A93EFEFA-B50F-4071-8BE8-3F9336584337}">
      <dgm:prSet phldrT="[Texto]" custT="1"/>
      <dgm:spPr/>
      <dgm:t>
        <a:bodyPr/>
        <a:lstStyle/>
        <a:p>
          <a:r>
            <a:rPr lang="es-ES" sz="2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endParaRPr lang="es-ES" sz="24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7FE2646-1553-4F08-B7B0-8C5DBF1D3786}" type="parTrans" cxnId="{EB29F124-2844-4AD4-81E4-21306C961413}">
      <dgm:prSet/>
      <dgm:spPr/>
      <dgm:t>
        <a:bodyPr/>
        <a:lstStyle/>
        <a:p>
          <a:endParaRPr lang="es-ES" sz="24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2AA7257-FA31-4339-A3DB-0BA15B8DF8BF}" type="sibTrans" cxnId="{EB29F124-2844-4AD4-81E4-21306C961413}">
      <dgm:prSet/>
      <dgm:spPr/>
      <dgm:t>
        <a:bodyPr/>
        <a:lstStyle/>
        <a:p>
          <a:endParaRPr lang="es-ES" sz="24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9F3456E5-7D3F-4C9B-BC20-4515B585E2B0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¿Qué cantidad? 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79D1F37-5639-4BDD-8573-05295D9C3B3D}" type="parTrans" cxnId="{2B2EC2A1-A1DD-4ABC-8FAC-17562D5EDE49}">
      <dgm:prSet/>
      <dgm:spPr/>
      <dgm:t>
        <a:bodyPr/>
        <a:lstStyle/>
        <a:p>
          <a:endParaRPr lang="es-ES" sz="24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4AA5D73-9845-41F6-A294-D501054BC446}" type="sibTrans" cxnId="{2B2EC2A1-A1DD-4ABC-8FAC-17562D5EDE49}">
      <dgm:prSet/>
      <dgm:spPr/>
      <dgm:t>
        <a:bodyPr/>
        <a:lstStyle/>
        <a:p>
          <a:endParaRPr lang="es-ES" sz="24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71CB8D4-2A1F-4F30-977D-27034B6053A1}">
      <dgm:prSet phldrT="[Texto]" custT="1"/>
      <dgm:spPr/>
      <dgm:t>
        <a:bodyPr/>
        <a:lstStyle/>
        <a:p>
          <a:endParaRPr lang="es-ES" sz="18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77149A0-73CF-4C5D-827D-6C98ECD2BC8F}" type="parTrans" cxnId="{A60219B5-A6D0-4DCE-A517-8825669BDF84}">
      <dgm:prSet/>
      <dgm:spPr/>
      <dgm:t>
        <a:bodyPr/>
        <a:lstStyle/>
        <a:p>
          <a:endParaRPr lang="es-ES"/>
        </a:p>
      </dgm:t>
    </dgm:pt>
    <dgm:pt modelId="{27DB9B34-97A0-4579-8CEF-B57542205EBF}" type="sibTrans" cxnId="{A60219B5-A6D0-4DCE-A517-8825669BDF84}">
      <dgm:prSet/>
      <dgm:spPr/>
      <dgm:t>
        <a:bodyPr/>
        <a:lstStyle/>
        <a:p>
          <a:endParaRPr lang="es-ES"/>
        </a:p>
      </dgm:t>
    </dgm:pt>
    <dgm:pt modelId="{EA82BE09-2BA3-4722-B2A6-2F698F35524E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Pretratamientos necesarios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670C0B83-3AD4-459F-A4F2-6759B45A2B12}" type="sibTrans" cxnId="{42C415D2-EE84-4402-883A-5FE591DC6DCA}">
      <dgm:prSet/>
      <dgm:spPr/>
      <dgm:t>
        <a:bodyPr/>
        <a:lstStyle/>
        <a:p>
          <a:endParaRPr lang="es-ES"/>
        </a:p>
      </dgm:t>
    </dgm:pt>
    <dgm:pt modelId="{6CCFAB6B-55D0-4493-8151-9DE9DD0ACDD2}" type="parTrans" cxnId="{42C415D2-EE84-4402-883A-5FE591DC6DCA}">
      <dgm:prSet/>
      <dgm:spPr/>
      <dgm:t>
        <a:bodyPr/>
        <a:lstStyle/>
        <a:p>
          <a:endParaRPr lang="es-ES"/>
        </a:p>
      </dgm:t>
    </dgm:pt>
    <dgm:pt modelId="{50456406-FD8E-485A-81DA-5B22155D293A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Disminución de tamaño, ¿equipo disponible?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05596FD-20A3-41A0-949C-F8360A798210}" type="parTrans" cxnId="{EBC1E130-E052-4E99-80D0-D5E2A8660673}">
      <dgm:prSet/>
      <dgm:spPr/>
      <dgm:t>
        <a:bodyPr/>
        <a:lstStyle/>
        <a:p>
          <a:endParaRPr lang="es-ES"/>
        </a:p>
      </dgm:t>
    </dgm:pt>
    <dgm:pt modelId="{23CEBED4-7253-41C0-B694-4801F3A9C263}" type="sibTrans" cxnId="{EBC1E130-E052-4E99-80D0-D5E2A8660673}">
      <dgm:prSet/>
      <dgm:spPr/>
      <dgm:t>
        <a:bodyPr/>
        <a:lstStyle/>
        <a:p>
          <a:endParaRPr lang="es-ES"/>
        </a:p>
      </dgm:t>
    </dgm:pt>
    <dgm:pt modelId="{0C616914-F0E4-4E14-95AA-001338EBD33B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“homogenización”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94D996A-E1D3-45FF-87E5-175C0507259C}" type="parTrans" cxnId="{78547444-767B-4298-BA42-8582DA1CF54D}">
      <dgm:prSet/>
      <dgm:spPr/>
      <dgm:t>
        <a:bodyPr/>
        <a:lstStyle/>
        <a:p>
          <a:endParaRPr lang="es-ES"/>
        </a:p>
      </dgm:t>
    </dgm:pt>
    <dgm:pt modelId="{17FA20AB-72AD-4656-8376-CEA361C32E05}" type="sibTrans" cxnId="{78547444-767B-4298-BA42-8582DA1CF54D}">
      <dgm:prSet/>
      <dgm:spPr/>
      <dgm:t>
        <a:bodyPr/>
        <a:lstStyle/>
        <a:p>
          <a:endParaRPr lang="es-ES"/>
        </a:p>
      </dgm:t>
    </dgm:pt>
    <dgm:pt modelId="{304EABB9-BF8F-4EFE-A8D5-9C3DF8FC5161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Separación de componentes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4857262-702D-4AEE-832D-45D06CAEC0F0}" type="parTrans" cxnId="{9CB8A2F1-7A2D-4970-A940-6226A4A2DBD3}">
      <dgm:prSet/>
      <dgm:spPr/>
      <dgm:t>
        <a:bodyPr/>
        <a:lstStyle/>
        <a:p>
          <a:endParaRPr lang="es-ES"/>
        </a:p>
      </dgm:t>
    </dgm:pt>
    <dgm:pt modelId="{FADBBE6C-46E5-4CB3-A481-9C2D9436AFCE}" type="sibTrans" cxnId="{9CB8A2F1-7A2D-4970-A940-6226A4A2DBD3}">
      <dgm:prSet/>
      <dgm:spPr/>
      <dgm:t>
        <a:bodyPr/>
        <a:lstStyle/>
        <a:p>
          <a:endParaRPr lang="es-ES"/>
        </a:p>
      </dgm:t>
    </dgm:pt>
    <dgm:pt modelId="{B08E049C-AC85-4CC5-857D-D3D660B32B01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¿Sirven las de </a:t>
          </a:r>
          <a:r>
            <a:rPr lang="es-CO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de celulares,   computadores         o televisores desechados?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520B5F46-112E-40F4-9A7B-3A74A147F3DC}" type="parTrans" cxnId="{7E99772C-0A8A-41AC-A5CC-9946FAC0A8A0}">
      <dgm:prSet/>
      <dgm:spPr/>
      <dgm:t>
        <a:bodyPr/>
        <a:lstStyle/>
        <a:p>
          <a:endParaRPr lang="es-ES"/>
        </a:p>
      </dgm:t>
    </dgm:pt>
    <dgm:pt modelId="{D6761CC0-852F-411D-96DD-CAB42710C8AF}" type="sibTrans" cxnId="{7E99772C-0A8A-41AC-A5CC-9946FAC0A8A0}">
      <dgm:prSet/>
      <dgm:spPr/>
      <dgm:t>
        <a:bodyPr/>
        <a:lstStyle/>
        <a:p>
          <a:endParaRPr lang="es-ES"/>
        </a:p>
      </dgm:t>
    </dgm:pt>
    <dgm:pt modelId="{1C0EDBAA-49A0-4DDD-9AE8-F37AD753D12A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Recolección de las tarjetas de circuito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98EF90FE-BD82-4925-9E20-ABDCE95FEFA6}" type="sibTrans" cxnId="{556384D0-4687-41C1-BB21-E430C7A053DE}">
      <dgm:prSet/>
      <dgm:spPr/>
      <dgm:t>
        <a:bodyPr/>
        <a:lstStyle/>
        <a:p>
          <a:endParaRPr lang="es-ES"/>
        </a:p>
      </dgm:t>
    </dgm:pt>
    <dgm:pt modelId="{78BD8D5E-9AD3-4635-9EAB-9741D3D1659F}" type="parTrans" cxnId="{556384D0-4687-41C1-BB21-E430C7A053DE}">
      <dgm:prSet/>
      <dgm:spPr/>
      <dgm:t>
        <a:bodyPr/>
        <a:lstStyle/>
        <a:p>
          <a:endParaRPr lang="es-ES"/>
        </a:p>
      </dgm:t>
    </dgm:pt>
    <dgm:pt modelId="{8FB84A8C-99C1-4962-9DB4-6CFD080082AD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¿Costo de los análisis y disponibilidad, en cuánto tiempo tengo esos resultados?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CFC622D1-1066-4014-824C-D09103E0D4BB}" type="parTrans" cxnId="{6662A0FC-1E10-49E8-BAE8-AD6917BAF761}">
      <dgm:prSet/>
      <dgm:spPr/>
      <dgm:t>
        <a:bodyPr/>
        <a:lstStyle/>
        <a:p>
          <a:endParaRPr lang="es-ES"/>
        </a:p>
      </dgm:t>
    </dgm:pt>
    <dgm:pt modelId="{046A9BA1-1D6F-4371-9B5B-5CAF0EB27F33}" type="sibTrans" cxnId="{6662A0FC-1E10-49E8-BAE8-AD6917BAF761}">
      <dgm:prSet/>
      <dgm:spPr/>
      <dgm:t>
        <a:bodyPr/>
        <a:lstStyle/>
        <a:p>
          <a:endParaRPr lang="es-ES"/>
        </a:p>
      </dgm:t>
    </dgm:pt>
    <dgm:pt modelId="{D451EE4A-9968-4F31-A861-9BF609194DC8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¿Qué pruebas analíticas determinan los componentes y la cantidad de cobre en el material?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3976DB8-38C0-459D-8740-605CC71A8485}" type="parTrans" cxnId="{6E67BF3B-6800-4AF5-9ECB-E05A537B97EF}">
      <dgm:prSet/>
      <dgm:spPr/>
      <dgm:t>
        <a:bodyPr/>
        <a:lstStyle/>
        <a:p>
          <a:endParaRPr lang="es-ES"/>
        </a:p>
      </dgm:t>
    </dgm:pt>
    <dgm:pt modelId="{9E000CA5-6AC9-4096-95F8-9F4B1253A6BA}" type="sibTrans" cxnId="{6E67BF3B-6800-4AF5-9ECB-E05A537B97EF}">
      <dgm:prSet/>
      <dgm:spPr/>
      <dgm:t>
        <a:bodyPr/>
        <a:lstStyle/>
        <a:p>
          <a:endParaRPr lang="es-ES"/>
        </a:p>
      </dgm:t>
    </dgm:pt>
    <dgm:pt modelId="{07889289-ABDD-4B3A-84AD-BBD5C25993BA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¿Puedo tomar la caracterización de la bibliografía? 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1DFB6EC-F464-4218-84CE-FF0428DB30A8}" type="parTrans" cxnId="{DE7075B0-38BC-472A-850C-86AA751CFA62}">
      <dgm:prSet/>
      <dgm:spPr/>
      <dgm:t>
        <a:bodyPr/>
        <a:lstStyle/>
        <a:p>
          <a:endParaRPr lang="es-ES"/>
        </a:p>
      </dgm:t>
    </dgm:pt>
    <dgm:pt modelId="{C52BDEA6-21C9-48D9-8201-BD42533E0EA9}" type="sibTrans" cxnId="{DE7075B0-38BC-472A-850C-86AA751CFA62}">
      <dgm:prSet/>
      <dgm:spPr/>
      <dgm:t>
        <a:bodyPr/>
        <a:lstStyle/>
        <a:p>
          <a:endParaRPr lang="es-ES"/>
        </a:p>
      </dgm:t>
    </dgm:pt>
    <dgm:pt modelId="{CAC2A8CB-86B6-462F-9AF7-7A3F42FF31A9}">
      <dgm:prSet phldrT="[Texto]" custT="1"/>
      <dgm:spPr/>
      <dgm:t>
        <a:bodyPr/>
        <a:lstStyle/>
        <a:p>
          <a:r>
            <a:rPr lang="es-ES" sz="21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¿Qué tipo de residuo electrónico debo escoger?</a:t>
          </a:r>
          <a:endParaRPr lang="es-ES" sz="21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C7BF9CF-A178-4356-9348-7850D40B577B}" type="parTrans" cxnId="{79782E3F-25CA-40FF-9EBB-33A24003D2DD}">
      <dgm:prSet/>
      <dgm:spPr/>
    </dgm:pt>
    <dgm:pt modelId="{BB5C3802-8E3F-4E0B-9AA0-356E2804654C}" type="sibTrans" cxnId="{79782E3F-25CA-40FF-9EBB-33A24003D2DD}">
      <dgm:prSet/>
      <dgm:spPr/>
    </dgm:pt>
    <dgm:pt modelId="{D3A2E29E-BCFA-4EC1-ABA2-971CE0EC091A}" type="pres">
      <dgm:prSet presAssocID="{46664D76-B8AE-46DE-AD77-3D58AAD40A1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A10CE2C-622B-4548-A7C8-90BFA08BE916}" type="pres">
      <dgm:prSet presAssocID="{A93EFEFA-B50F-4071-8BE8-3F9336584337}" presName="comp" presStyleCnt="0"/>
      <dgm:spPr/>
    </dgm:pt>
    <dgm:pt modelId="{DD00AF7A-54F9-4107-BF5B-17DFA342700A}" type="pres">
      <dgm:prSet presAssocID="{A93EFEFA-B50F-4071-8BE8-3F9336584337}" presName="box" presStyleLbl="node1" presStyleIdx="0" presStyleCnt="1" custScaleY="139928"/>
      <dgm:spPr/>
      <dgm:t>
        <a:bodyPr/>
        <a:lstStyle/>
        <a:p>
          <a:endParaRPr lang="es-ES"/>
        </a:p>
      </dgm:t>
    </dgm:pt>
    <dgm:pt modelId="{33C0E8D1-8FBA-4E62-B69C-40F4D89A621C}" type="pres">
      <dgm:prSet presAssocID="{A93EFEFA-B50F-4071-8BE8-3F9336584337}" presName="img" presStyleLbl="fgImgPlace1" presStyleIdx="0" presStyleCnt="1" custScaleX="113120" custScaleY="59451" custLinFactNeighborX="-13650" custLinFactNeighborY="-3521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s-ES"/>
        </a:p>
      </dgm:t>
    </dgm:pt>
    <dgm:pt modelId="{ACBFA4AD-23BA-4401-8BAA-C47A63B1BAF4}" type="pres">
      <dgm:prSet presAssocID="{A93EFEFA-B50F-4071-8BE8-3F9336584337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B2EC2A1-A1DD-4ABC-8FAC-17562D5EDE49}" srcId="{A93EFEFA-B50F-4071-8BE8-3F9336584337}" destId="{9F3456E5-7D3F-4C9B-BC20-4515B585E2B0}" srcOrd="2" destOrd="0" parTransId="{D79D1F37-5639-4BDD-8573-05295D9C3B3D}" sibTransId="{34AA5D73-9845-41F6-A294-D501054BC446}"/>
    <dgm:cxn modelId="{556384D0-4687-41C1-BB21-E430C7A053DE}" srcId="{A93EFEFA-B50F-4071-8BE8-3F9336584337}" destId="{1C0EDBAA-49A0-4DDD-9AE8-F37AD753D12A}" srcOrd="1" destOrd="0" parTransId="{78BD8D5E-9AD3-4635-9EAB-9741D3D1659F}" sibTransId="{98EF90FE-BD82-4925-9E20-ABDCE95FEFA6}"/>
    <dgm:cxn modelId="{E1C94E51-9CEB-4D96-AE68-99A6DD029978}" type="presOf" srcId="{9F3456E5-7D3F-4C9B-BC20-4515B585E2B0}" destId="{ACBFA4AD-23BA-4401-8BAA-C47A63B1BAF4}" srcOrd="1" destOrd="3" presId="urn:microsoft.com/office/officeart/2005/8/layout/vList4"/>
    <dgm:cxn modelId="{10C8BA31-95E0-4FE8-B534-A2E5E213E55E}" type="presOf" srcId="{EA82BE09-2BA3-4722-B2A6-2F698F35524E}" destId="{DD00AF7A-54F9-4107-BF5B-17DFA342700A}" srcOrd="0" destOrd="5" presId="urn:microsoft.com/office/officeart/2005/8/layout/vList4"/>
    <dgm:cxn modelId="{84F693C8-CF3E-4DEF-8A41-042156C5A8A1}" type="presOf" srcId="{50456406-FD8E-485A-81DA-5B22155D293A}" destId="{DD00AF7A-54F9-4107-BF5B-17DFA342700A}" srcOrd="0" destOrd="6" presId="urn:microsoft.com/office/officeart/2005/8/layout/vList4"/>
    <dgm:cxn modelId="{26A55F8D-8211-4FD3-AF64-1F806FC20350}" type="presOf" srcId="{8FB84A8C-99C1-4962-9DB4-6CFD080082AD}" destId="{DD00AF7A-54F9-4107-BF5B-17DFA342700A}" srcOrd="0" destOrd="11" presId="urn:microsoft.com/office/officeart/2005/8/layout/vList4"/>
    <dgm:cxn modelId="{9CB8A2F1-7A2D-4970-A940-6226A4A2DBD3}" srcId="{A93EFEFA-B50F-4071-8BE8-3F9336584337}" destId="{304EABB9-BF8F-4EFE-A8D5-9C3DF8FC5161}" srcOrd="7" destOrd="0" parTransId="{E4857262-702D-4AEE-832D-45D06CAEC0F0}" sibTransId="{FADBBE6C-46E5-4CB3-A481-9C2D9436AFCE}"/>
    <dgm:cxn modelId="{71D06BD0-35C4-424A-9321-4068931F8295}" type="presOf" srcId="{371CB8D4-2A1F-4F30-977D-27034B6053A1}" destId="{DD00AF7A-54F9-4107-BF5B-17DFA342700A}" srcOrd="0" destOrd="12" presId="urn:microsoft.com/office/officeart/2005/8/layout/vList4"/>
    <dgm:cxn modelId="{7B733A5A-5BDB-4F8E-8768-14DE75C6D98A}" type="presOf" srcId="{46664D76-B8AE-46DE-AD77-3D58AAD40A14}" destId="{D3A2E29E-BCFA-4EC1-ABA2-971CE0EC091A}" srcOrd="0" destOrd="0" presId="urn:microsoft.com/office/officeart/2005/8/layout/vList4"/>
    <dgm:cxn modelId="{F5486754-A1A5-430F-B692-466C4886F0D5}" type="presOf" srcId="{07889289-ABDD-4B3A-84AD-BBD5C25993BA}" destId="{ACBFA4AD-23BA-4401-8BAA-C47A63B1BAF4}" srcOrd="1" destOrd="9" presId="urn:microsoft.com/office/officeart/2005/8/layout/vList4"/>
    <dgm:cxn modelId="{7E99772C-0A8A-41AC-A5CC-9946FAC0A8A0}" srcId="{A93EFEFA-B50F-4071-8BE8-3F9336584337}" destId="{B08E049C-AC85-4CC5-857D-D3D660B32B01}" srcOrd="3" destOrd="0" parTransId="{520B5F46-112E-40F4-9A7B-3A74A147F3DC}" sibTransId="{D6761CC0-852F-411D-96DD-CAB42710C8AF}"/>
    <dgm:cxn modelId="{A60219B5-A6D0-4DCE-A517-8825669BDF84}" srcId="{A93EFEFA-B50F-4071-8BE8-3F9336584337}" destId="{371CB8D4-2A1F-4F30-977D-27034B6053A1}" srcOrd="11" destOrd="0" parTransId="{B77149A0-73CF-4C5D-827D-6C98ECD2BC8F}" sibTransId="{27DB9B34-97A0-4579-8CEF-B57542205EBF}"/>
    <dgm:cxn modelId="{E2782C38-F49F-4082-A47D-4E3914B99107}" type="presOf" srcId="{A93EFEFA-B50F-4071-8BE8-3F9336584337}" destId="{ACBFA4AD-23BA-4401-8BAA-C47A63B1BAF4}" srcOrd="1" destOrd="0" presId="urn:microsoft.com/office/officeart/2005/8/layout/vList4"/>
    <dgm:cxn modelId="{F785FB1B-BB70-437B-9EA7-4649ECE4A407}" type="presOf" srcId="{D451EE4A-9968-4F31-A861-9BF609194DC8}" destId="{ACBFA4AD-23BA-4401-8BAA-C47A63B1BAF4}" srcOrd="1" destOrd="10" presId="urn:microsoft.com/office/officeart/2005/8/layout/vList4"/>
    <dgm:cxn modelId="{FB0F24BD-42C6-435B-9630-462F914F4A8A}" type="presOf" srcId="{1C0EDBAA-49A0-4DDD-9AE8-F37AD753D12A}" destId="{DD00AF7A-54F9-4107-BF5B-17DFA342700A}" srcOrd="0" destOrd="2" presId="urn:microsoft.com/office/officeart/2005/8/layout/vList4"/>
    <dgm:cxn modelId="{872CECBF-38DE-4AE9-A9E6-902AC65F1BAE}" type="presOf" srcId="{EA82BE09-2BA3-4722-B2A6-2F698F35524E}" destId="{ACBFA4AD-23BA-4401-8BAA-C47A63B1BAF4}" srcOrd="1" destOrd="5" presId="urn:microsoft.com/office/officeart/2005/8/layout/vList4"/>
    <dgm:cxn modelId="{B4EF946F-3D0A-4922-A2C7-6241BA304798}" type="presOf" srcId="{07889289-ABDD-4B3A-84AD-BBD5C25993BA}" destId="{DD00AF7A-54F9-4107-BF5B-17DFA342700A}" srcOrd="0" destOrd="9" presId="urn:microsoft.com/office/officeart/2005/8/layout/vList4"/>
    <dgm:cxn modelId="{C66E3BA6-F8AF-44A7-96D0-577649E7D63C}" type="presOf" srcId="{B08E049C-AC85-4CC5-857D-D3D660B32B01}" destId="{ACBFA4AD-23BA-4401-8BAA-C47A63B1BAF4}" srcOrd="1" destOrd="4" presId="urn:microsoft.com/office/officeart/2005/8/layout/vList4"/>
    <dgm:cxn modelId="{E0C01B9C-5A64-4252-83F8-938FA0374CF1}" type="presOf" srcId="{9F3456E5-7D3F-4C9B-BC20-4515B585E2B0}" destId="{DD00AF7A-54F9-4107-BF5B-17DFA342700A}" srcOrd="0" destOrd="3" presId="urn:microsoft.com/office/officeart/2005/8/layout/vList4"/>
    <dgm:cxn modelId="{3AFD7286-39D3-4C8E-A1F2-53419F474F88}" type="presOf" srcId="{A93EFEFA-B50F-4071-8BE8-3F9336584337}" destId="{DD00AF7A-54F9-4107-BF5B-17DFA342700A}" srcOrd="0" destOrd="0" presId="urn:microsoft.com/office/officeart/2005/8/layout/vList4"/>
    <dgm:cxn modelId="{6662A0FC-1E10-49E8-BAE8-AD6917BAF761}" srcId="{A93EFEFA-B50F-4071-8BE8-3F9336584337}" destId="{8FB84A8C-99C1-4962-9DB4-6CFD080082AD}" srcOrd="10" destOrd="0" parTransId="{CFC622D1-1066-4014-824C-D09103E0D4BB}" sibTransId="{046A9BA1-1D6F-4371-9B5B-5CAF0EB27F33}"/>
    <dgm:cxn modelId="{F37FB0B4-D31A-49B7-943F-B2A5126DE63A}" type="presOf" srcId="{8FB84A8C-99C1-4962-9DB4-6CFD080082AD}" destId="{ACBFA4AD-23BA-4401-8BAA-C47A63B1BAF4}" srcOrd="1" destOrd="11" presId="urn:microsoft.com/office/officeart/2005/8/layout/vList4"/>
    <dgm:cxn modelId="{6E67BF3B-6800-4AF5-9ECB-E05A537B97EF}" srcId="{A93EFEFA-B50F-4071-8BE8-3F9336584337}" destId="{D451EE4A-9968-4F31-A861-9BF609194DC8}" srcOrd="9" destOrd="0" parTransId="{03976DB8-38C0-459D-8740-605CC71A8485}" sibTransId="{9E000CA5-6AC9-4096-95F8-9F4B1253A6BA}"/>
    <dgm:cxn modelId="{31E22EFC-D617-4208-A548-58FDC8D655BD}" type="presOf" srcId="{B08E049C-AC85-4CC5-857D-D3D660B32B01}" destId="{DD00AF7A-54F9-4107-BF5B-17DFA342700A}" srcOrd="0" destOrd="4" presId="urn:microsoft.com/office/officeart/2005/8/layout/vList4"/>
    <dgm:cxn modelId="{08366019-7A95-4E69-9672-573D469F7C28}" type="presOf" srcId="{304EABB9-BF8F-4EFE-A8D5-9C3DF8FC5161}" destId="{ACBFA4AD-23BA-4401-8BAA-C47A63B1BAF4}" srcOrd="1" destOrd="8" presId="urn:microsoft.com/office/officeart/2005/8/layout/vList4"/>
    <dgm:cxn modelId="{FF3645B9-9B5E-4762-BC7A-E5FB37D84FE2}" type="presOf" srcId="{371CB8D4-2A1F-4F30-977D-27034B6053A1}" destId="{ACBFA4AD-23BA-4401-8BAA-C47A63B1BAF4}" srcOrd="1" destOrd="12" presId="urn:microsoft.com/office/officeart/2005/8/layout/vList4"/>
    <dgm:cxn modelId="{78547444-767B-4298-BA42-8582DA1CF54D}" srcId="{A93EFEFA-B50F-4071-8BE8-3F9336584337}" destId="{0C616914-F0E4-4E14-95AA-001338EBD33B}" srcOrd="6" destOrd="0" parTransId="{294D996A-E1D3-45FF-87E5-175C0507259C}" sibTransId="{17FA20AB-72AD-4656-8376-CEA361C32E05}"/>
    <dgm:cxn modelId="{EB29F124-2844-4AD4-81E4-21306C961413}" srcId="{46664D76-B8AE-46DE-AD77-3D58AAD40A14}" destId="{A93EFEFA-B50F-4071-8BE8-3F9336584337}" srcOrd="0" destOrd="0" parTransId="{87FE2646-1553-4F08-B7B0-8C5DBF1D3786}" sibTransId="{02AA7257-FA31-4339-A3DB-0BA15B8DF8BF}"/>
    <dgm:cxn modelId="{E5507085-6991-49FD-A201-2DF7DC4B2B13}" type="presOf" srcId="{D451EE4A-9968-4F31-A861-9BF609194DC8}" destId="{DD00AF7A-54F9-4107-BF5B-17DFA342700A}" srcOrd="0" destOrd="10" presId="urn:microsoft.com/office/officeart/2005/8/layout/vList4"/>
    <dgm:cxn modelId="{6D7BD744-C46F-49CE-943D-F016EEE45E4A}" type="presOf" srcId="{0C616914-F0E4-4E14-95AA-001338EBD33B}" destId="{DD00AF7A-54F9-4107-BF5B-17DFA342700A}" srcOrd="0" destOrd="7" presId="urn:microsoft.com/office/officeart/2005/8/layout/vList4"/>
    <dgm:cxn modelId="{327B411B-5198-4817-9C6E-E985404FC76F}" type="presOf" srcId="{1C0EDBAA-49A0-4DDD-9AE8-F37AD753D12A}" destId="{ACBFA4AD-23BA-4401-8BAA-C47A63B1BAF4}" srcOrd="1" destOrd="2" presId="urn:microsoft.com/office/officeart/2005/8/layout/vList4"/>
    <dgm:cxn modelId="{DE7075B0-38BC-472A-850C-86AA751CFA62}" srcId="{A93EFEFA-B50F-4071-8BE8-3F9336584337}" destId="{07889289-ABDD-4B3A-84AD-BBD5C25993BA}" srcOrd="8" destOrd="0" parTransId="{31DFB6EC-F464-4218-84CE-FF0428DB30A8}" sibTransId="{C52BDEA6-21C9-48D9-8201-BD42533E0EA9}"/>
    <dgm:cxn modelId="{7CF236FD-FE04-41BC-A4DC-5B55438EFB6B}" type="presOf" srcId="{304EABB9-BF8F-4EFE-A8D5-9C3DF8FC5161}" destId="{DD00AF7A-54F9-4107-BF5B-17DFA342700A}" srcOrd="0" destOrd="8" presId="urn:microsoft.com/office/officeart/2005/8/layout/vList4"/>
    <dgm:cxn modelId="{42C415D2-EE84-4402-883A-5FE591DC6DCA}" srcId="{A93EFEFA-B50F-4071-8BE8-3F9336584337}" destId="{EA82BE09-2BA3-4722-B2A6-2F698F35524E}" srcOrd="4" destOrd="0" parTransId="{6CCFAB6B-55D0-4493-8151-9DE9DD0ACDD2}" sibTransId="{670C0B83-3AD4-459F-A4F2-6759B45A2B12}"/>
    <dgm:cxn modelId="{EC9AFADA-EF2E-46C5-82CB-95316632D849}" type="presOf" srcId="{CAC2A8CB-86B6-462F-9AF7-7A3F42FF31A9}" destId="{ACBFA4AD-23BA-4401-8BAA-C47A63B1BAF4}" srcOrd="1" destOrd="1" presId="urn:microsoft.com/office/officeart/2005/8/layout/vList4"/>
    <dgm:cxn modelId="{EBC1E130-E052-4E99-80D0-D5E2A8660673}" srcId="{A93EFEFA-B50F-4071-8BE8-3F9336584337}" destId="{50456406-FD8E-485A-81DA-5B22155D293A}" srcOrd="5" destOrd="0" parTransId="{305596FD-20A3-41A0-949C-F8360A798210}" sibTransId="{23CEBED4-7253-41C0-B694-4801F3A9C263}"/>
    <dgm:cxn modelId="{3F8F1231-DC54-49BC-9940-58D991059898}" type="presOf" srcId="{0C616914-F0E4-4E14-95AA-001338EBD33B}" destId="{ACBFA4AD-23BA-4401-8BAA-C47A63B1BAF4}" srcOrd="1" destOrd="7" presId="urn:microsoft.com/office/officeart/2005/8/layout/vList4"/>
    <dgm:cxn modelId="{1FB6E236-9A6B-4872-8BE9-9819D75197A7}" type="presOf" srcId="{CAC2A8CB-86B6-462F-9AF7-7A3F42FF31A9}" destId="{DD00AF7A-54F9-4107-BF5B-17DFA342700A}" srcOrd="0" destOrd="1" presId="urn:microsoft.com/office/officeart/2005/8/layout/vList4"/>
    <dgm:cxn modelId="{A69665F0-D83C-4205-9C22-94BE9894737A}" type="presOf" srcId="{50456406-FD8E-485A-81DA-5B22155D293A}" destId="{ACBFA4AD-23BA-4401-8BAA-C47A63B1BAF4}" srcOrd="1" destOrd="6" presId="urn:microsoft.com/office/officeart/2005/8/layout/vList4"/>
    <dgm:cxn modelId="{79782E3F-25CA-40FF-9EBB-33A24003D2DD}" srcId="{A93EFEFA-B50F-4071-8BE8-3F9336584337}" destId="{CAC2A8CB-86B6-462F-9AF7-7A3F42FF31A9}" srcOrd="0" destOrd="0" parTransId="{0C7BF9CF-A178-4356-9348-7850D40B577B}" sibTransId="{BB5C3802-8E3F-4E0B-9AA0-356E2804654C}"/>
    <dgm:cxn modelId="{16220616-7737-4794-A0D5-C9DED592DA0D}" type="presParOf" srcId="{D3A2E29E-BCFA-4EC1-ABA2-971CE0EC091A}" destId="{4A10CE2C-622B-4548-A7C8-90BFA08BE916}" srcOrd="0" destOrd="0" presId="urn:microsoft.com/office/officeart/2005/8/layout/vList4"/>
    <dgm:cxn modelId="{963C8A6D-BFB7-45AD-BFC0-EC3E4B49A404}" type="presParOf" srcId="{4A10CE2C-622B-4548-A7C8-90BFA08BE916}" destId="{DD00AF7A-54F9-4107-BF5B-17DFA342700A}" srcOrd="0" destOrd="0" presId="urn:microsoft.com/office/officeart/2005/8/layout/vList4"/>
    <dgm:cxn modelId="{631FBE4C-D87F-499E-93B3-CA5EE09EC019}" type="presParOf" srcId="{4A10CE2C-622B-4548-A7C8-90BFA08BE916}" destId="{33C0E8D1-8FBA-4E62-B69C-40F4D89A621C}" srcOrd="1" destOrd="0" presId="urn:microsoft.com/office/officeart/2005/8/layout/vList4"/>
    <dgm:cxn modelId="{B006F171-21AD-4C2C-A757-2ABF5C52E594}" type="presParOf" srcId="{4A10CE2C-622B-4548-A7C8-90BFA08BE916}" destId="{ACBFA4AD-23BA-4401-8BAA-C47A63B1BAF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73AAC9-390D-48A5-93A4-DD01D6199C59}">
      <dsp:nvSpPr>
        <dsp:cNvPr id="0" name=""/>
        <dsp:cNvSpPr/>
      </dsp:nvSpPr>
      <dsp:spPr>
        <a:xfrm>
          <a:off x="39743" y="17365"/>
          <a:ext cx="3673196" cy="18803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Selección y caracterización del material de partida</a:t>
          </a:r>
          <a:endParaRPr lang="es-ES" sz="2400" b="1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94816" y="72438"/>
        <a:ext cx="3563050" cy="1770189"/>
      </dsp:txXfrm>
    </dsp:sp>
    <dsp:sp modelId="{BBA4B69A-C42F-4A1D-AB59-33B14328FBA5}">
      <dsp:nvSpPr>
        <dsp:cNvPr id="0" name=""/>
        <dsp:cNvSpPr/>
      </dsp:nvSpPr>
      <dsp:spPr>
        <a:xfrm>
          <a:off x="4074672" y="751976"/>
          <a:ext cx="871445" cy="4111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700" kern="1200" dirty="0"/>
        </a:p>
      </dsp:txBody>
      <dsp:txXfrm>
        <a:off x="4074672" y="834199"/>
        <a:ext cx="748111" cy="246667"/>
      </dsp:txXfrm>
    </dsp:sp>
    <dsp:sp modelId="{3036BF3B-9967-4185-98B5-A3590FCA2DA7}">
      <dsp:nvSpPr>
        <dsp:cNvPr id="0" name=""/>
        <dsp:cNvSpPr/>
      </dsp:nvSpPr>
      <dsp:spPr>
        <a:xfrm>
          <a:off x="5357177" y="17365"/>
          <a:ext cx="3673196" cy="1880335"/>
        </a:xfrm>
        <a:prstGeom prst="roundRect">
          <a:avLst>
            <a:gd name="adj" fmla="val 10000"/>
          </a:avLst>
        </a:prstGeom>
        <a:solidFill>
          <a:schemeClr val="accent1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Selección del método de recuperación y definición de condiciones</a:t>
          </a:r>
          <a:endParaRPr lang="es-ES" sz="2400" b="1" kern="1200" dirty="0"/>
        </a:p>
      </dsp:txBody>
      <dsp:txXfrm>
        <a:off x="5412250" y="72438"/>
        <a:ext cx="3563050" cy="1770189"/>
      </dsp:txXfrm>
    </dsp:sp>
    <dsp:sp modelId="{A96D05C4-34CF-43C8-BA84-C0FAB598E7D3}">
      <dsp:nvSpPr>
        <dsp:cNvPr id="0" name=""/>
        <dsp:cNvSpPr/>
      </dsp:nvSpPr>
      <dsp:spPr>
        <a:xfrm rot="5456932">
          <a:off x="6901865" y="2033157"/>
          <a:ext cx="542751" cy="3284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100" kern="1200" dirty="0"/>
        </a:p>
      </dsp:txBody>
      <dsp:txXfrm rot="-5400000">
        <a:off x="7075519" y="1926017"/>
        <a:ext cx="197074" cy="444214"/>
      </dsp:txXfrm>
    </dsp:sp>
    <dsp:sp modelId="{3E68E9DD-3B73-4E08-A4F7-72F92573B706}">
      <dsp:nvSpPr>
        <dsp:cNvPr id="0" name=""/>
        <dsp:cNvSpPr/>
      </dsp:nvSpPr>
      <dsp:spPr>
        <a:xfrm>
          <a:off x="5315801" y="2515610"/>
          <a:ext cx="3673196" cy="188033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Llevar a cabo el proceso seleccionado a nivel laboratorio</a:t>
          </a:r>
          <a:endParaRPr lang="es-ES" sz="2400" b="1" kern="1200" dirty="0"/>
        </a:p>
      </dsp:txBody>
      <dsp:txXfrm>
        <a:off x="5370874" y="2570683"/>
        <a:ext cx="3563050" cy="1770189"/>
      </dsp:txXfrm>
    </dsp:sp>
    <dsp:sp modelId="{C0760886-CE7D-4388-ADA2-3D1BAE483697}">
      <dsp:nvSpPr>
        <dsp:cNvPr id="0" name=""/>
        <dsp:cNvSpPr/>
      </dsp:nvSpPr>
      <dsp:spPr>
        <a:xfrm rot="10780864">
          <a:off x="4083841" y="3264879"/>
          <a:ext cx="870593" cy="4111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700" kern="1200" dirty="0"/>
        </a:p>
      </dsp:txBody>
      <dsp:txXfrm rot="10800000">
        <a:off x="4207174" y="3346759"/>
        <a:ext cx="747259" cy="246667"/>
      </dsp:txXfrm>
    </dsp:sp>
    <dsp:sp modelId="{6076F0EC-2FE2-424A-B9B2-DC224434D9C5}">
      <dsp:nvSpPr>
        <dsp:cNvPr id="0" name=""/>
        <dsp:cNvSpPr/>
      </dsp:nvSpPr>
      <dsp:spPr>
        <a:xfrm>
          <a:off x="0" y="2545200"/>
          <a:ext cx="3673196" cy="1880335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Análisis de costos del tratamiento a nivel laboratorio</a:t>
          </a:r>
          <a:endParaRPr lang="es-ES" sz="2400" b="1" kern="1200" dirty="0"/>
        </a:p>
      </dsp:txBody>
      <dsp:txXfrm>
        <a:off x="55073" y="2600273"/>
        <a:ext cx="3563050" cy="17701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00AF7A-54F9-4107-BF5B-17DFA342700A}">
      <dsp:nvSpPr>
        <dsp:cNvPr id="0" name=""/>
        <dsp:cNvSpPr/>
      </dsp:nvSpPr>
      <dsp:spPr>
        <a:xfrm>
          <a:off x="0" y="0"/>
          <a:ext cx="8853990" cy="54127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endParaRPr lang="es-ES" sz="2400" b="1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¿Qué tipo de residuo electrónico debo escoger?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Recolección de las tarjetas de circuito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¿Qué cantidad? 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¿Sirven las de </a:t>
          </a:r>
          <a:r>
            <a:rPr lang="es-CO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de celulares,   computadores         o televisores desechados?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Pretratamientos necesarios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Disminución de tamaño, ¿equipo disponible?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“homogenización”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Separación de componentes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¿Puedo tomar la caracterización de la bibliografía? 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¿Qué pruebas analíticas determinan los componentes y la cantidad de cobre en el material?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¿Costo de los análisis y disponibilidad, en cuánto tiempo tengo esos resultados?</a:t>
          </a:r>
          <a:endParaRPr lang="es-ES" sz="21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8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2157618" y="0"/>
        <a:ext cx="6696371" cy="5412706"/>
      </dsp:txXfrm>
    </dsp:sp>
    <dsp:sp modelId="{33C0E8D1-8FBA-4E62-B69C-40F4D89A621C}">
      <dsp:nvSpPr>
        <dsp:cNvPr id="0" name=""/>
        <dsp:cNvSpPr/>
      </dsp:nvSpPr>
      <dsp:spPr>
        <a:xfrm>
          <a:off x="28942" y="696819"/>
          <a:ext cx="2003126" cy="183975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4352C5-7588-449D-8E64-5639A7C1A23F}" type="datetimeFigureOut">
              <a:rPr lang="es-CO" smtClean="0"/>
              <a:t>28/08/2017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85FA65-00FC-4358-A0BB-8F8C1D0E10C2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66563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3923-C6C1-47F6-9652-22C2C90AE95C}" type="datetime1">
              <a:rPr lang="en-US" smtClean="0"/>
              <a:t>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774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4919-4A0B-417D-8F22-73A356C4FD1B}" type="datetime1">
              <a:rPr lang="en-US" smtClean="0"/>
              <a:t>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03656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4919-4A0B-417D-8F22-73A356C4FD1B}" type="datetime1">
              <a:rPr lang="en-US" smtClean="0"/>
              <a:t>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8244688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4919-4A0B-417D-8F22-73A356C4FD1B}" type="datetime1">
              <a:rPr lang="en-US" smtClean="0"/>
              <a:t>8/28/2017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79117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4919-4A0B-417D-8F22-73A356C4FD1B}" type="datetime1">
              <a:rPr lang="en-US" smtClean="0"/>
              <a:t>8/28/2017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135167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24919-4A0B-417D-8F22-73A356C4FD1B}" type="datetime1">
              <a:rPr lang="en-US" smtClean="0"/>
              <a:t>8/28/2017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462291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FE289-DDAE-4517-A46E-679108EE1D55}" type="datetime1">
              <a:rPr lang="en-US" smtClean="0"/>
              <a:t>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9274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BE74-2550-4960-A033-310766162150}" type="datetime1">
              <a:rPr lang="en-US" smtClean="0"/>
              <a:t>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845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1CD06-62DF-4D2F-83C9-8B719458FE3B}" type="datetime1">
              <a:rPr lang="en-US" smtClean="0"/>
              <a:t>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887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38252-15AF-4BA9-914F-1535697CF0ED}" type="datetime1">
              <a:rPr lang="en-US" smtClean="0"/>
              <a:t>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01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B39F9-B498-44CF-B5D0-9A068AFA9136}" type="datetime1">
              <a:rPr lang="en-US" smtClean="0"/>
              <a:t>8/28/2017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366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55D8B-C01A-488A-A8B9-3F679E3849D3}" type="datetime1">
              <a:rPr lang="en-US" smtClean="0"/>
              <a:t>8/28/2017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29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5E07B-D8CE-4A76-92EB-A1941E2D6BD5}" type="datetime1">
              <a:rPr lang="en-US" smtClean="0"/>
              <a:t>8/28/2017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331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E4EC3-1D00-4792-A9C6-5DE901B80E4C}" type="datetime1">
              <a:rPr lang="en-US" smtClean="0"/>
              <a:t>8/28/2017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831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F29FA-D3DC-4C16-9120-6CABAB91324D}" type="datetime1">
              <a:rPr lang="en-US" smtClean="0"/>
              <a:t>8/28/2017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8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58653-7B01-4410-A926-03AF4F1EC9E1}" type="datetime1">
              <a:rPr lang="en-US" smtClean="0"/>
              <a:t>8/28/2017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692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24919-4A0B-417D-8F22-73A356C4FD1B}" type="datetime1">
              <a:rPr lang="en-US" smtClean="0"/>
              <a:t>8/28/2017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639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  <p:sldLayoutId id="2147483879" r:id="rId13"/>
    <p:sldLayoutId id="2147483880" r:id="rId14"/>
    <p:sldLayoutId id="2147483881" r:id="rId15"/>
    <p:sldLayoutId id="2147483882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street.com/apigate.html)" TargetMode="External"/><Relationship Id="rId7" Type="http://schemas.openxmlformats.org/officeDocument/2006/relationships/hyperlink" Target="http://www.fichasdeseguridad.com/" TargetMode="External"/><Relationship Id="rId2" Type="http://schemas.openxmlformats.org/officeDocument/2006/relationships/hyperlink" Target="http://www.icontec.org.co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sds.com/" TargetMode="External"/><Relationship Id="rId5" Type="http://schemas.openxmlformats.org/officeDocument/2006/relationships/hyperlink" Target="http://www.worldwidestandards.com/" TargetMode="External"/><Relationship Id="rId4" Type="http://schemas.openxmlformats.org/officeDocument/2006/relationships/hyperlink" Target="http://www.standardmethods.org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0000">
              <a:schemeClr val="accent5">
                <a:lumMod val="20000"/>
                <a:lumOff val="80000"/>
              </a:schemeClr>
            </a:gs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097381" y="3516285"/>
            <a:ext cx="37214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4400" dirty="0" smtClean="0"/>
              <a:t>METODOLOGÍA</a:t>
            </a:r>
            <a:endParaRPr lang="es-CO" sz="4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3591281" y="5577836"/>
            <a:ext cx="473360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300" dirty="0" smtClean="0"/>
              <a:t>SEMINARIO DE  PROYECTO DE GRADO</a:t>
            </a:r>
          </a:p>
          <a:p>
            <a:pPr algn="ctr"/>
            <a:r>
              <a:rPr lang="es-CO" sz="2300" dirty="0" smtClean="0"/>
              <a:t>2017-II</a:t>
            </a:r>
            <a:endParaRPr lang="es-CO" sz="2300" dirty="0"/>
          </a:p>
        </p:txBody>
      </p:sp>
      <p:pic>
        <p:nvPicPr>
          <p:cNvPr id="6" name="Picture 6" descr="http://www.universitarios.co/wp-content/uploads/2012/05/fundacion-universitaria-america-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821" y="548725"/>
            <a:ext cx="2676525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88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10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3011814" y="364010"/>
            <a:ext cx="8614956" cy="897631"/>
            <a:chOff x="5293705" y="2423714"/>
            <a:chExt cx="3540921" cy="1812622"/>
          </a:xfrm>
          <a:scene3d>
            <a:camera prst="orthographicFront"/>
            <a:lightRig rig="chilly" dir="t"/>
          </a:scene3d>
        </p:grpSpPr>
        <p:sp>
          <p:nvSpPr>
            <p:cNvPr id="4" name="Rectángulo redondeado 3"/>
            <p:cNvSpPr/>
            <p:nvPr/>
          </p:nvSpPr>
          <p:spPr>
            <a:xfrm>
              <a:off x="5293705" y="2423714"/>
              <a:ext cx="3540921" cy="1812622"/>
            </a:xfrm>
            <a:prstGeom prst="roundRect">
              <a:avLst>
                <a:gd name="adj" fmla="val 10000"/>
              </a:avLst>
            </a:prstGeom>
            <a:solidFill>
              <a:schemeClr val="accent3">
                <a:lumMod val="60000"/>
                <a:lumOff val="40000"/>
              </a:schemeClr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CuadroTexto 4"/>
            <p:cNvSpPr txBox="1"/>
            <p:nvPr/>
          </p:nvSpPr>
          <p:spPr>
            <a:xfrm>
              <a:off x="5346795" y="2476804"/>
              <a:ext cx="3434741" cy="170644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600" b="1" kern="1200" dirty="0" smtClean="0"/>
                <a:t>Llevar a cabo el proceso seleccionado a nivel laboratorio</a:t>
              </a:r>
              <a:endParaRPr lang="es-ES" sz="2600" b="1" kern="1200" dirty="0"/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2764845" y="1445294"/>
            <a:ext cx="8853990" cy="5412706"/>
            <a:chOff x="40511" y="0"/>
            <a:chExt cx="8853990" cy="5412706"/>
          </a:xfrm>
        </p:grpSpPr>
        <p:sp>
          <p:nvSpPr>
            <p:cNvPr id="7" name="Rectángulo redondeado 6"/>
            <p:cNvSpPr/>
            <p:nvPr/>
          </p:nvSpPr>
          <p:spPr>
            <a:xfrm>
              <a:off x="40511" y="0"/>
              <a:ext cx="8853990" cy="5412706"/>
            </a:xfrm>
            <a:prstGeom prst="roundRect">
              <a:avLst>
                <a:gd name="adj" fmla="val 8396"/>
              </a:avLst>
            </a:prstGeom>
            <a:ln>
              <a:solidFill>
                <a:schemeClr val="accent1"/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CuadroTexto 7"/>
            <p:cNvSpPr txBox="1"/>
            <p:nvPr/>
          </p:nvSpPr>
          <p:spPr>
            <a:xfrm>
              <a:off x="2157618" y="0"/>
              <a:ext cx="6696371" cy="5412706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t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</a:t>
              </a:r>
            </a:p>
            <a:p>
              <a:pPr marL="228600" lvl="1" indent="-22860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100" b="0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Identificar etapas y tener claro TODO el procedimiento </a:t>
              </a:r>
              <a:r>
                <a:rPr lang="es-ES" sz="1900" b="0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(preparació</a:t>
              </a:r>
              <a:r>
                <a:rPr lang="es-ES" sz="19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 de soluciones, condiciones, toma de muestras, tiempo)</a:t>
              </a:r>
            </a:p>
            <a:p>
              <a:pPr marL="228600" lvl="1" indent="-22860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100" b="0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Encontrar el laboratorio con condiciones y equipos necesarios </a:t>
              </a:r>
            </a:p>
            <a:p>
              <a:pPr marL="228600" lvl="1" indent="-22860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1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Disponibilidad y compra de reactivos necesarios</a:t>
              </a:r>
            </a:p>
            <a:p>
              <a:pPr marL="228600" lvl="1" indent="-22860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100" b="0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Realizar pruebas necesarias </a:t>
              </a:r>
            </a:p>
            <a:p>
              <a:pPr marL="228600" lvl="1" indent="-22860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1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Caracterización de muestra final</a:t>
              </a:r>
            </a:p>
            <a:p>
              <a:pPr marL="228600" lvl="1" indent="-22860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100" b="0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Deter</a:t>
              </a:r>
              <a:r>
                <a:rPr lang="es-ES" sz="21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minación de porcentaje de recuperación.</a:t>
              </a:r>
              <a:endParaRPr lang="es-ES" sz="2100" b="0" kern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ES" sz="1800" b="0" kern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8434" name="Picture 2" descr="Resultado de imagen para recuperacion de metales de residuos electronic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445" y="5185740"/>
            <a:ext cx="2818436" cy="15056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Resultado de imagen para checkli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215" y="2732422"/>
            <a:ext cx="1609725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58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11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2818683" y="286880"/>
            <a:ext cx="8102031" cy="1001803"/>
            <a:chOff x="167757" y="2452239"/>
            <a:chExt cx="3540921" cy="1812622"/>
          </a:xfrm>
          <a:scene3d>
            <a:camera prst="orthographicFront"/>
            <a:lightRig rig="chilly" dir="t"/>
          </a:scene3d>
        </p:grpSpPr>
        <p:sp>
          <p:nvSpPr>
            <p:cNvPr id="4" name="Rectángulo redondeado 3"/>
            <p:cNvSpPr/>
            <p:nvPr/>
          </p:nvSpPr>
          <p:spPr>
            <a:xfrm>
              <a:off x="167757" y="2452239"/>
              <a:ext cx="3540921" cy="1812622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CuadroTexto 4"/>
            <p:cNvSpPr txBox="1"/>
            <p:nvPr/>
          </p:nvSpPr>
          <p:spPr>
            <a:xfrm>
              <a:off x="220847" y="2505329"/>
              <a:ext cx="3432807" cy="170644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600" b="1" kern="1200" dirty="0" smtClean="0"/>
                <a:t>Análisis de costos del tratamiento a nivel laboratorio</a:t>
              </a:r>
              <a:endParaRPr lang="es-ES" sz="2600" b="1" kern="1200" dirty="0"/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2751123" y="1396081"/>
            <a:ext cx="8169591" cy="5412706"/>
            <a:chOff x="40511" y="0"/>
            <a:chExt cx="8853990" cy="5412706"/>
          </a:xfrm>
        </p:grpSpPr>
        <p:sp>
          <p:nvSpPr>
            <p:cNvPr id="7" name="Rectángulo redondeado 6"/>
            <p:cNvSpPr/>
            <p:nvPr/>
          </p:nvSpPr>
          <p:spPr>
            <a:xfrm>
              <a:off x="40511" y="0"/>
              <a:ext cx="8853990" cy="5412706"/>
            </a:xfrm>
            <a:prstGeom prst="roundRect">
              <a:avLst>
                <a:gd name="adj" fmla="val 8396"/>
              </a:avLst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CuadroTexto 7"/>
            <p:cNvSpPr txBox="1"/>
            <p:nvPr/>
          </p:nvSpPr>
          <p:spPr>
            <a:xfrm>
              <a:off x="2157618" y="0"/>
              <a:ext cx="6696371" cy="5412706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t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</a:t>
              </a:r>
            </a:p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400" b="1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</a:t>
              </a:r>
            </a:p>
            <a:p>
              <a:pPr marL="171450" lvl="1" indent="-171450" algn="just" defTabSz="800100">
                <a:lnSpc>
                  <a:spcPct val="114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Calcular gastos totales de la fase experimental</a:t>
              </a:r>
            </a:p>
            <a:p>
              <a:pPr marL="171450" lvl="1" indent="-171450" algn="just" defTabSz="800100">
                <a:lnSpc>
                  <a:spcPct val="114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200" b="0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Determinar posibles ingresos por recuperación de cobre, o por evitar sanciones económicas debido a incumplimiento de normatividad.</a:t>
              </a:r>
            </a:p>
            <a:p>
              <a:pPr marL="171450" lvl="1" indent="-171450" algn="just" defTabSz="800100">
                <a:lnSpc>
                  <a:spcPct val="114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Verificar factibilidad económica</a:t>
              </a:r>
            </a:p>
            <a:p>
              <a:pPr marL="171450" lvl="1" indent="-171450" algn="just" defTabSz="800100">
                <a:lnSpc>
                  <a:spcPct val="114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Comparar entre la situación actual de la empresa y la situación con la implementación de la alternativa.</a:t>
              </a:r>
              <a:endParaRPr lang="es-ES" sz="2200" b="0" kern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7410" name="Picture 2" descr="Resultado de imagen para analisis de cos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123" y="4738112"/>
            <a:ext cx="2047071" cy="14558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Resultado de imagen para analisis de cost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527" y="2057340"/>
            <a:ext cx="2152650" cy="2124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53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12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128532" y="148541"/>
            <a:ext cx="10741305" cy="6335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9410" marR="2139950" algn="just">
              <a:spcBef>
                <a:spcPts val="220"/>
              </a:spcBef>
              <a:spcAft>
                <a:spcPts val="0"/>
              </a:spcAft>
            </a:pPr>
            <a:r>
              <a:rPr lang="es-CO" sz="210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Una</a:t>
            </a:r>
            <a:r>
              <a:rPr lang="es-CO" sz="2100" spc="35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1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metodología</a:t>
            </a:r>
            <a:r>
              <a:rPr lang="es-CO" sz="2100" spc="35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1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deficie</a:t>
            </a:r>
            <a:r>
              <a:rPr lang="es-CO" sz="2100" spc="-5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es-CO" sz="21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te:</a:t>
            </a:r>
            <a:endParaRPr lang="es-CO" sz="21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9410" marR="2139950" algn="just">
              <a:spcBef>
                <a:spcPts val="220"/>
              </a:spcBef>
              <a:spcAft>
                <a:spcPts val="0"/>
              </a:spcAft>
            </a:pP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</a:t>
            </a:r>
            <a:r>
              <a:rPr lang="es-CO" sz="2100" spc="4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realizará</a:t>
            </a:r>
            <a:r>
              <a:rPr lang="es-CO" sz="2100" spc="4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una caracterización inicial a los residuos electrónicos.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endParaRPr lang="es-CO" sz="21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   </a:t>
            </a:r>
          </a:p>
          <a:p>
            <a:pPr algn="just">
              <a:spcAft>
                <a:spcPts val="0"/>
              </a:spcAft>
            </a:pPr>
            <a:r>
              <a:rPr lang="es-CO" sz="21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Una</a:t>
            </a:r>
            <a:r>
              <a:rPr lang="es-CO" sz="2100" spc="35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1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metodología</a:t>
            </a:r>
            <a:r>
              <a:rPr lang="es-CO" sz="2100" spc="35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1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aceptable:</a:t>
            </a:r>
            <a:endParaRPr lang="es-CO" sz="21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9410" marR="359410" algn="just">
              <a:spcBef>
                <a:spcPts val="565"/>
              </a:spcBef>
              <a:spcAft>
                <a:spcPts val="0"/>
              </a:spcAft>
            </a:pP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realizar la caracterización inicial, se seleccionaron tarjetas de circuito que serán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proporcionadas por la empresa Patrix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Technology. Se realizará el pretratamiento indicado según Oliveros (2017) y posteriormente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 realizarán ensayos de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EAA y Fluorescencia de rayos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X.</a:t>
            </a:r>
          </a:p>
          <a:p>
            <a:pPr marL="359410" marR="2139950" algn="just">
              <a:spcAft>
                <a:spcPts val="0"/>
              </a:spcAft>
            </a:pPr>
            <a:endParaRPr lang="es-CO" sz="2100" dirty="0" smtClean="0">
              <a:solidFill>
                <a:srgbClr val="00007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9410" marR="2139950" algn="just">
              <a:spcAft>
                <a:spcPts val="0"/>
              </a:spcAft>
            </a:pPr>
            <a:r>
              <a:rPr lang="es-CO" sz="21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Una</a:t>
            </a:r>
            <a:r>
              <a:rPr lang="es-CO" sz="2100" spc="35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1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metodología</a:t>
            </a:r>
            <a:r>
              <a:rPr lang="es-CO" sz="2100" spc="35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1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completa:</a:t>
            </a:r>
            <a:endParaRPr lang="es-CO" sz="21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En la primera parte del proyecto, se llevará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cabo la recolección de las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tarjetas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	circuitos impresos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celulares, computadoras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televisores obsoletos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	proporcionadas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 la empresa Patrix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Technology. 	Posteriormente se realizará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pretratamiento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según Oliveros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(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2017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), en donde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 	necesario 	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disminuir el tamaño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de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partícula a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piezas de 35 x 35 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mm 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aproximadamente, se homogenizará el 	material y se realizará la separación</a:t>
            </a:r>
            <a:r>
              <a:rPr lang="es-CO" sz="2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s-CO" sz="21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	elementos 	plásticos no útiles en el 	proceso. Para caracterizar las piezas, se realizarán ensayos de EAA 	y Fluorescencia    	de 	rayos X, con el 	objetivo de conocer principalmente la cantidad de 	cobre en las 	tarjetas.</a:t>
            </a:r>
            <a:endParaRPr lang="es-CO" sz="2100" dirty="0"/>
          </a:p>
        </p:txBody>
      </p:sp>
    </p:spTree>
    <p:extLst>
      <p:ext uri="{BB962C8B-B14F-4D97-AF65-F5344CB8AC3E}">
        <p14:creationId xmlns:p14="http://schemas.microsoft.com/office/powerpoint/2010/main" val="90524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13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1591521" y="787782"/>
                <a:ext cx="9693796" cy="47498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59410" marR="2139950">
                  <a:lnSpc>
                    <a:spcPct val="114000"/>
                  </a:lnSpc>
                  <a:spcBef>
                    <a:spcPts val="220"/>
                  </a:spcBef>
                  <a:spcAft>
                    <a:spcPts val="0"/>
                  </a:spcAft>
                </a:pPr>
                <a:r>
                  <a:rPr lang="es-CO" dirty="0" smtClean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Una</a:t>
                </a:r>
                <a:r>
                  <a:rPr lang="es-CO" spc="35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metodología</a:t>
                </a:r>
                <a:r>
                  <a:rPr lang="es-CO" spc="35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deficie</a:t>
                </a:r>
                <a:r>
                  <a:rPr lang="es-CO" spc="-5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n</a:t>
                </a:r>
                <a:r>
                  <a:rPr lang="es-CO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te:</a:t>
                </a:r>
                <a:endParaRPr lang="es-CO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359410" marR="359410">
                  <a:lnSpc>
                    <a:spcPct val="114000"/>
                  </a:lnSpc>
                  <a:spcBef>
                    <a:spcPts val="565"/>
                  </a:spcBef>
                  <a:spcAft>
                    <a:spcPts val="0"/>
                  </a:spcAft>
                </a:pP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Se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realizará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un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diseño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ex</a:t>
                </a:r>
                <a:r>
                  <a:rPr lang="es-CO" spc="1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erimentos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</a:t>
                </a:r>
                <a:r>
                  <a:rPr lang="es-CO" spc="-2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ra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determin</a:t>
                </a:r>
                <a:r>
                  <a:rPr lang="es-CO" spc="-2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la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influencia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las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v</a:t>
                </a:r>
                <a:r>
                  <a:rPr lang="es-CO" spc="-2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riables de proceso sobre la recuperación de cobre.</a:t>
                </a:r>
              </a:p>
              <a:p>
                <a:pPr>
                  <a:lnSpc>
                    <a:spcPct val="114000"/>
                  </a:lnSpc>
                  <a:spcAft>
                    <a:spcPts val="0"/>
                  </a:spcAft>
                </a:pP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 </a:t>
                </a:r>
              </a:p>
              <a:p>
                <a:pPr>
                  <a:lnSpc>
                    <a:spcPct val="114000"/>
                  </a:lnSpc>
                  <a:spcAft>
                    <a:spcPts val="0"/>
                  </a:spcAft>
                </a:pP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    </a:t>
                </a:r>
                <a:r>
                  <a:rPr lang="es-CO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Una</a:t>
                </a:r>
                <a:r>
                  <a:rPr lang="es-CO" spc="35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metodología</a:t>
                </a:r>
                <a:r>
                  <a:rPr lang="es-CO" spc="35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aceptable:</a:t>
                </a:r>
                <a:endParaRPr lang="es-CO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359410" marR="359410" algn="just">
                  <a:lnSpc>
                    <a:spcPct val="114000"/>
                  </a:lnSpc>
                  <a:spcBef>
                    <a:spcPts val="565"/>
                  </a:spcBef>
                  <a:spcAft>
                    <a:spcPts val="0"/>
                  </a:spcAft>
                </a:pP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Se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usará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un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diseño</a:t>
                </a:r>
                <a:r>
                  <a:rPr lang="es-CO" spc="4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ex</a:t>
                </a:r>
                <a:r>
                  <a:rPr lang="es-CO" spc="1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erimentos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factorial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CO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sSupPr>
                      <m:e>
                        <m:r>
                          <a:rPr lang="es-CO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3</m:t>
                        </m:r>
                      </m:e>
                      <m:sup>
                        <m:r>
                          <a:rPr lang="es-CO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s-CO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,</a:t>
                </a:r>
                <a:r>
                  <a:rPr lang="es-CO" spc="4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las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v</a:t>
                </a:r>
                <a:r>
                  <a:rPr lang="es-CO" spc="-2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</a:t>
                </a:r>
                <a:r>
                  <a:rPr lang="es-CO" spc="-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ables</a:t>
                </a:r>
                <a:r>
                  <a:rPr lang="es-CO" spc="4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serán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el </a:t>
                </a:r>
                <a:r>
                  <a:rPr lang="es-CO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pH y la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cantidad de residuos a tratar </a:t>
                </a:r>
                <a:r>
                  <a:rPr lang="es-CO" spc="45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.</a:t>
                </a:r>
                <a:endParaRPr lang="es-CO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>
                  <a:lnSpc>
                    <a:spcPct val="114000"/>
                  </a:lnSpc>
                  <a:spcBef>
                    <a:spcPts val="30"/>
                  </a:spcBef>
                  <a:spcAft>
                    <a:spcPts val="0"/>
                  </a:spcAft>
                </a:pP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 </a:t>
                </a:r>
              </a:p>
              <a:p>
                <a:pPr marL="359410" marR="2139950">
                  <a:lnSpc>
                    <a:spcPct val="114000"/>
                  </a:lnSpc>
                  <a:spcAft>
                    <a:spcPts val="0"/>
                  </a:spcAft>
                </a:pPr>
                <a:r>
                  <a:rPr lang="es-CO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Una</a:t>
                </a:r>
                <a:r>
                  <a:rPr lang="es-CO" spc="35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metodología</a:t>
                </a:r>
                <a:r>
                  <a:rPr lang="es-CO" spc="35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 smtClean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completa</a:t>
                </a:r>
                <a:r>
                  <a:rPr lang="es-CO" dirty="0">
                    <a:solidFill>
                      <a:srgbClr val="00007F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:</a:t>
                </a:r>
                <a:endParaRPr lang="es-CO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359410" marR="359410" algn="just">
                  <a:lnSpc>
                    <a:spcPct val="114000"/>
                  </a:lnSpc>
                  <a:spcBef>
                    <a:spcPts val="565"/>
                  </a:spcBef>
                  <a:spcAft>
                    <a:spcPts val="0"/>
                  </a:spcAft>
                </a:pP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El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diseño</a:t>
                </a:r>
                <a:r>
                  <a:rPr lang="es-CO" spc="4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ex</a:t>
                </a:r>
                <a:r>
                  <a:rPr lang="es-CO" spc="1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erimentos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seleccionado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es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spc="45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 tipo </a:t>
                </a:r>
                <a:r>
                  <a:rPr lang="es-CO" spc="-2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factorial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CO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</m:ctrlPr>
                      </m:sSupPr>
                      <m:e>
                        <m:r>
                          <a:rPr lang="es-CO" i="1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3</m:t>
                        </m:r>
                      </m:e>
                      <m:sup>
                        <m:r>
                          <a:rPr lang="es-CO" b="0" i="1" smtClean="0">
                            <a:latin typeface="Cambria Math" panose="02040503050406030204" pitchFamily="18" charset="0"/>
                            <a:ea typeface="Tahoma" panose="020B0604030504040204" pitchFamily="34" charset="0"/>
                            <a:cs typeface="Tahoma" panose="020B060403050404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CO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y la variable respuesta será el porcentaje de recuperación de cobre, determinado mediante EAA.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</a:t>
                </a:r>
                <a:r>
                  <a:rPr lang="es-CO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as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v</a:t>
                </a:r>
                <a:r>
                  <a:rPr lang="es-CO" spc="-2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</a:t>
                </a:r>
                <a:r>
                  <a:rPr lang="es-CO" spc="-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ables</a:t>
                </a:r>
                <a:r>
                  <a:rPr lang="es-CO" spc="4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seleccionadas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con</a:t>
                </a:r>
                <a:r>
                  <a:rPr lang="es-CO" spc="45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base</a:t>
                </a:r>
                <a:r>
                  <a:rPr lang="es-CO" spc="4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en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la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revisión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antecedes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serán: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pH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(5,5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- 6,0</a:t>
                </a:r>
                <a:r>
                  <a:rPr lang="es-CO" spc="-5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)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y</a:t>
                </a:r>
                <a:r>
                  <a:rPr lang="es-CO" spc="45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la cantidad de residuos a tratar (10 </a:t>
                </a:r>
                <a:r>
                  <a:rPr lang="es-CO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g/L- 20 g/L). 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</a:t>
                </a:r>
                <a:r>
                  <a:rPr lang="es-CO" spc="45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 tiempo de tratamiento será de 6 horas.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Los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ex</a:t>
                </a:r>
                <a:r>
                  <a:rPr lang="es-CO" spc="1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erimentos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neces</a:t>
                </a:r>
                <a:r>
                  <a:rPr lang="es-CO" spc="-2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rios</a:t>
                </a:r>
                <a:r>
                  <a:rPr lang="es-CO" spc="4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se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spc="-2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resent</a:t>
                </a:r>
                <a:r>
                  <a:rPr lang="es-CO" spc="-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n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en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la</a:t>
                </a:r>
                <a:r>
                  <a:rPr lang="es-CO" spc="45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tabla</a:t>
                </a:r>
                <a:r>
                  <a:rPr lang="es-CO" spc="4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es-CO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2.</a:t>
                </a:r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1521" y="787782"/>
                <a:ext cx="9693796" cy="4749890"/>
              </a:xfrm>
              <a:prstGeom prst="rect">
                <a:avLst/>
              </a:prstGeom>
              <a:blipFill>
                <a:blip r:embed="rId2"/>
                <a:stretch>
                  <a:fillRect t="-513" b="-513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405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39859" y="558761"/>
            <a:ext cx="9686911" cy="1280890"/>
          </a:xfrm>
        </p:spPr>
        <p:txBody>
          <a:bodyPr>
            <a:normAutofit/>
          </a:bodyPr>
          <a:lstStyle/>
          <a:p>
            <a:r>
              <a:rPr lang="es-CO" sz="2800" b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Metodología de anteproyecto a documento final.</a:t>
            </a:r>
            <a:endParaRPr lang="es-CO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CuadroTexto 4"/>
          <p:cNvSpPr txBox="1"/>
          <p:nvPr/>
        </p:nvSpPr>
        <p:spPr>
          <a:xfrm>
            <a:off x="1939859" y="1329554"/>
            <a:ext cx="977372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Debe responder a:</a:t>
            </a:r>
          </a:p>
          <a:p>
            <a:pPr algn="just"/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¿Cómo se hizo el trabajo?</a:t>
            </a:r>
          </a:p>
          <a:p>
            <a:pPr algn="just"/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¿Se puede reproducir y sus resultados son confiables y coherentes?</a:t>
            </a:r>
            <a:endParaRPr lang="es-CO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just"/>
            <a:r>
              <a:rPr lang="es-CO" sz="2400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Precauciones en el anteproyecto:</a:t>
            </a:r>
          </a:p>
          <a:p>
            <a:pPr algn="just"/>
            <a:endParaRPr lang="es-CO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-Experimentación: revisión de cálculos previos, procedimiento realizado </a:t>
            </a:r>
          </a:p>
          <a:p>
            <a:pPr algn="just"/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forma correcta siempre de la misma manera. Toma de muestras, medición de parámetros. Pruebas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determinación cualitativa y cuantitativa.</a:t>
            </a:r>
          </a:p>
          <a:p>
            <a:pPr algn="just"/>
            <a:endParaRPr lang="es-CO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-Revisión bibliográfica: Suficiente información pertinente y selectiva de fuentes confiables.</a:t>
            </a:r>
          </a:p>
          <a:p>
            <a:pPr algn="just"/>
            <a:endParaRPr lang="es-CO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110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834588" y="787782"/>
            <a:ext cx="9572263" cy="5534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9410" marR="396240" algn="just">
              <a:spcBef>
                <a:spcPts val="320"/>
              </a:spcBef>
              <a:spcAft>
                <a:spcPts val="0"/>
              </a:spcAft>
            </a:pP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</a:t>
            </a:r>
            <a:r>
              <a:rPr lang="es-CO" sz="2200" b="1" spc="-12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spc="-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metodología</a:t>
            </a:r>
            <a:r>
              <a:rPr lang="es-CO" sz="2200" b="1" spc="-12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una</a:t>
            </a:r>
            <a:r>
              <a:rPr lang="es-CO" sz="2200" b="1" spc="-12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vez</a:t>
            </a:r>
            <a:r>
              <a:rPr lang="es-CO" sz="2200" b="1" spc="-12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construida</a:t>
            </a:r>
            <a:r>
              <a:rPr lang="es-CO" sz="2200" b="1" spc="-12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permite</a:t>
            </a:r>
            <a:r>
              <a:rPr lang="es-CO" sz="2200" b="1" spc="-12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tener</a:t>
            </a:r>
            <a:r>
              <a:rPr lang="es-CO" sz="2200" b="1" spc="-12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una</a:t>
            </a:r>
            <a:r>
              <a:rPr lang="es-CO" sz="2200" b="1" spc="-12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claridad de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los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pasos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seguir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los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recursos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spc="-16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cantidad y disponibilidad</a:t>
            </a:r>
            <a:r>
              <a:rPr lang="es-CO" sz="2200" spc="-16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es-CO" sz="2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CO" sz="2200" b="1" spc="-16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conseguir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</a:t>
            </a:r>
            <a:r>
              <a:rPr lang="es-CO" sz="2200" b="1" spc="-16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desarrollo del</a:t>
            </a:r>
            <a:r>
              <a:rPr lang="es-CO" sz="2200" b="1" spc="9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b="1" spc="-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proyecto</a:t>
            </a:r>
            <a:r>
              <a:rPr lang="es-CO" sz="2200" b="1" spc="-1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es-CO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9410" marR="354330" algn="just">
              <a:spcBef>
                <a:spcPts val="5"/>
              </a:spcBef>
              <a:spcAft>
                <a:spcPts val="0"/>
              </a:spcAft>
            </a:pPr>
            <a:endParaRPr lang="es-CO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9410" marR="354330" algn="just">
              <a:spcBef>
                <a:spcPts val="5"/>
              </a:spcBef>
              <a:spcAft>
                <a:spcPts val="0"/>
              </a:spcAft>
            </a:pP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Como</a:t>
            </a:r>
            <a:r>
              <a:rPr lang="es-CO" sz="2200" spc="-12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spc="-2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ya</a:t>
            </a:r>
            <a:r>
              <a:rPr lang="es-CO" sz="2200" spc="-1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</a:t>
            </a:r>
            <a:r>
              <a:rPr lang="es-CO" sz="2200" spc="-12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</a:t>
            </a:r>
            <a:r>
              <a:rPr lang="es-CO" sz="2200" spc="-12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desglosado</a:t>
            </a:r>
            <a:r>
              <a:rPr lang="es-CO" sz="2200" spc="-12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los</a:t>
            </a:r>
            <a:r>
              <a:rPr lang="es-CO" sz="2200" spc="-12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objetivos,</a:t>
            </a:r>
            <a:r>
              <a:rPr lang="es-CO" sz="2200" spc="-1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</a:t>
            </a:r>
            <a:r>
              <a:rPr lang="es-CO" sz="2200" spc="-12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puede</a:t>
            </a:r>
            <a:r>
              <a:rPr lang="es-CO" sz="2200" spc="-1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construir</a:t>
            </a:r>
            <a:r>
              <a:rPr lang="es-CO" sz="2200" spc="-12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lista</a:t>
            </a:r>
            <a:r>
              <a:rPr lang="es-CO" sz="2200" spc="-1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</a:t>
            </a:r>
            <a:r>
              <a:rPr lang="es-CO" sz="2200" u="sng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actividades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s-CO" sz="2200" spc="-1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</a:t>
            </a:r>
            <a:r>
              <a:rPr lang="es-CO" sz="2200" spc="-1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base</a:t>
            </a:r>
            <a:r>
              <a:rPr lang="es-CO" sz="2200" spc="-1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</a:t>
            </a:r>
            <a:r>
              <a:rPr lang="es-CO" sz="2200" spc="-1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esta</a:t>
            </a:r>
            <a:r>
              <a:rPr lang="es-CO" sz="2200" spc="-1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</a:t>
            </a:r>
            <a:r>
              <a:rPr lang="es-CO" sz="2200" spc="-1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puede</a:t>
            </a:r>
            <a:r>
              <a:rPr lang="es-CO" sz="2200" spc="-1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construir</a:t>
            </a:r>
            <a:r>
              <a:rPr lang="es-CO" sz="2200" spc="-17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</a:t>
            </a:r>
            <a:r>
              <a:rPr lang="es-CO" sz="2200" u="sng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tabla</a:t>
            </a:r>
            <a:r>
              <a:rPr lang="es-CO" sz="2200" u="sng" spc="-12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u="sng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</a:t>
            </a:r>
            <a:r>
              <a:rPr lang="es-CO" sz="2200" u="sng" spc="-12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u="sng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contenido</a:t>
            </a:r>
            <a:r>
              <a:rPr lang="es-CO" sz="2200" u="sng" spc="-12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200" u="sng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tentativa.</a:t>
            </a:r>
          </a:p>
          <a:p>
            <a:pPr marL="359410" marR="354330" algn="just">
              <a:spcBef>
                <a:spcPts val="5"/>
              </a:spcBef>
              <a:spcAft>
                <a:spcPts val="0"/>
              </a:spcAft>
            </a:pPr>
            <a:endParaRPr lang="es-CO" sz="2200" u="sng" dirty="0" smtClean="0">
              <a:solidFill>
                <a:srgbClr val="00007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9410" marR="359410" algn="just">
              <a:spcBef>
                <a:spcPts val="220"/>
              </a:spcBef>
              <a:spcAft>
                <a:spcPts val="0"/>
              </a:spcAft>
            </a:pP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Una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buena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u="sng" dirty="0" smtClean="0">
                <a:latin typeface="Tahoma" panose="020B0604030504040204" pitchFamily="34" charset="0"/>
                <a:ea typeface="Tahoma" panose="020B0604030504040204" pitchFamily="34" charset="0"/>
              </a:rPr>
              <a:t>revisión</a:t>
            </a:r>
            <a:r>
              <a:rPr lang="es-CO" sz="2200" u="sng" spc="3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u="sng" dirty="0">
                <a:latin typeface="Tahoma" panose="020B0604030504040204" pitchFamily="34" charset="0"/>
                <a:ea typeface="Tahoma" panose="020B0604030504040204" pitchFamily="34" charset="0"/>
              </a:rPr>
              <a:t>de</a:t>
            </a:r>
            <a:r>
              <a:rPr lang="es-CO" sz="2200" u="sng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u="sng" dirty="0">
                <a:latin typeface="Tahoma" panose="020B0604030504040204" pitchFamily="34" charset="0"/>
                <a:ea typeface="Tahoma" panose="020B0604030504040204" pitchFamily="34" charset="0"/>
              </a:rPr>
              <a:t>antecedentes</a:t>
            </a:r>
            <a:r>
              <a:rPr lang="es-CO" sz="2200" u="sng" spc="3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facilita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la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</a:rPr>
              <a:t>construcción</a:t>
            </a:r>
            <a:r>
              <a:rPr lang="es-CO" sz="2200" spc="3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de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la </a:t>
            </a: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</a:rPr>
              <a:t>metodología.</a:t>
            </a:r>
            <a:endParaRPr lang="es-CO" sz="2200" dirty="0"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algn="just">
              <a:spcBef>
                <a:spcPts val="10"/>
              </a:spcBef>
              <a:spcAft>
                <a:spcPts val="0"/>
              </a:spcAft>
            </a:pP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 </a:t>
            </a:r>
          </a:p>
          <a:p>
            <a:pPr marL="354965" marR="359410" algn="just">
              <a:spcAft>
                <a:spcPts val="0"/>
              </a:spcAft>
            </a:pP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A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m</a:t>
            </a:r>
            <a:r>
              <a:rPr lang="es-CO" sz="2200" spc="-30" dirty="0">
                <a:latin typeface="Tahoma" panose="020B0604030504040204" pitchFamily="34" charset="0"/>
                <a:ea typeface="Tahoma" panose="020B0604030504040204" pitchFamily="34" charset="0"/>
              </a:rPr>
              <a:t>a</a:t>
            </a:r>
            <a:r>
              <a:rPr lang="es-CO" sz="2200" spc="-35" dirty="0">
                <a:latin typeface="Tahoma" panose="020B0604030504040204" pitchFamily="34" charset="0"/>
                <a:ea typeface="Tahoma" panose="020B0604030504040204" pitchFamily="34" charset="0"/>
              </a:rPr>
              <a:t>yo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r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spc="-30" dirty="0">
                <a:latin typeface="Tahoma" panose="020B0604030504040204" pitchFamily="34" charset="0"/>
                <a:ea typeface="Tahoma" panose="020B0604030504040204" pitchFamily="34" charset="0"/>
              </a:rPr>
              <a:t>p</a:t>
            </a:r>
            <a:r>
              <a:rPr lang="es-CO" sz="2200" spc="-5" dirty="0">
                <a:latin typeface="Tahoma" panose="020B0604030504040204" pitchFamily="34" charset="0"/>
                <a:ea typeface="Tahoma" panose="020B0604030504040204" pitchFamily="34" charset="0"/>
              </a:rPr>
              <a:t>r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ofundidad</a:t>
            </a:r>
            <a:r>
              <a:rPr lang="es-CO" sz="2200" spc="4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en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la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</a:rPr>
              <a:t>metodología,</a:t>
            </a:r>
            <a:r>
              <a:rPr lang="es-CO" sz="2200" spc="3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el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trabajo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</a:rPr>
              <a:t>se desarrollará</a:t>
            </a:r>
            <a:r>
              <a:rPr lang="es-CO" sz="2200" spc="3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con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spc="-15" dirty="0" smtClean="0">
                <a:latin typeface="Tahoma" panose="020B0604030504040204" pitchFamily="34" charset="0"/>
                <a:ea typeface="Tahoma" panose="020B0604030504040204" pitchFamily="34" charset="0"/>
              </a:rPr>
              <a:t>más</a:t>
            </a:r>
            <a:r>
              <a:rPr lang="es-CO" sz="2200" spc="3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spc="-5" dirty="0">
                <a:latin typeface="Tahoma" panose="020B0604030504040204" pitchFamily="34" charset="0"/>
                <a:ea typeface="Tahoma" panose="020B0604030504040204" pitchFamily="34" charset="0"/>
              </a:rPr>
              <a:t>a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gilidad,</a:t>
            </a:r>
            <a:r>
              <a:rPr lang="es-CO" sz="2200" spc="4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spc="30" dirty="0">
                <a:latin typeface="Tahoma" panose="020B0604030504040204" pitchFamily="34" charset="0"/>
                <a:ea typeface="Tahoma" panose="020B0604030504040204" pitchFamily="34" charset="0"/>
              </a:rPr>
              <a:t>p</a:t>
            </a:r>
            <a:r>
              <a:rPr lang="es-CO" sz="2200" spc="-35" dirty="0">
                <a:latin typeface="Tahoma" panose="020B0604030504040204" pitchFamily="34" charset="0"/>
                <a:ea typeface="Tahoma" panose="020B0604030504040204" pitchFamily="34" charset="0"/>
              </a:rPr>
              <a:t>o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r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el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contr</a:t>
            </a:r>
            <a:r>
              <a:rPr lang="es-CO" sz="2200" spc="-30" dirty="0">
                <a:latin typeface="Tahoma" panose="020B0604030504040204" pitchFamily="34" charset="0"/>
                <a:ea typeface="Tahoma" panose="020B0604030504040204" pitchFamily="34" charset="0"/>
              </a:rPr>
              <a:t>a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rio,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una</a:t>
            </a:r>
            <a:r>
              <a:rPr lang="es-CO" sz="22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</a:rPr>
              <a:t>metodología</a:t>
            </a:r>
            <a:r>
              <a:rPr lang="es-CO" sz="2200" spc="3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con baja</a:t>
            </a:r>
            <a:r>
              <a:rPr lang="es-CO" sz="22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profundidad</a:t>
            </a:r>
            <a:r>
              <a:rPr lang="es-CO" sz="22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spc="-155" dirty="0" smtClean="0">
                <a:latin typeface="Tahoma" panose="020B0604030504040204" pitchFamily="34" charset="0"/>
                <a:ea typeface="Tahoma" panose="020B0604030504040204" pitchFamily="34" charset="0"/>
              </a:rPr>
              <a:t>con</a:t>
            </a: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</a:rPr>
              <a:t>lleva</a:t>
            </a:r>
            <a:r>
              <a:rPr lang="es-CO" sz="2200" spc="-15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a</a:t>
            </a:r>
            <a:r>
              <a:rPr lang="es-CO" sz="22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usar</a:t>
            </a:r>
            <a:r>
              <a:rPr lang="es-CO" sz="22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mucho</a:t>
            </a:r>
            <a:r>
              <a:rPr lang="es-CO" sz="22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tiempo</a:t>
            </a:r>
            <a:r>
              <a:rPr lang="es-CO" sz="22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en</a:t>
            </a:r>
            <a:r>
              <a:rPr lang="es-CO" sz="22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“descubrir”</a:t>
            </a:r>
            <a:r>
              <a:rPr lang="es-CO" sz="22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como</a:t>
            </a:r>
            <a:r>
              <a:rPr lang="es-CO" sz="22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se hacen las</a:t>
            </a:r>
            <a:r>
              <a:rPr lang="es-CO" sz="2200" spc="-22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</a:rPr>
              <a:t>cosas.</a:t>
            </a:r>
          </a:p>
          <a:p>
            <a:pPr marL="359410" marR="354330" algn="just">
              <a:spcBef>
                <a:spcPts val="5"/>
              </a:spcBef>
              <a:spcAft>
                <a:spcPts val="0"/>
              </a:spcAft>
            </a:pPr>
            <a:endParaRPr lang="es-CO" sz="2200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Aft>
                <a:spcPts val="0"/>
              </a:spcAft>
            </a:pPr>
            <a:r>
              <a:rPr lang="es-CO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endParaRPr lang="es-CO" sz="220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9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16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751634" y="530506"/>
            <a:ext cx="9950370" cy="5783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9410" marR="2139950" algn="just">
              <a:spcBef>
                <a:spcPts val="250"/>
              </a:spcBef>
              <a:spcAft>
                <a:spcPts val="0"/>
              </a:spcAft>
            </a:pPr>
            <a:r>
              <a:rPr lang="es-CO" sz="26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FUENTES:</a:t>
            </a:r>
          </a:p>
          <a:p>
            <a:pPr marL="359410" marR="2139950" algn="just">
              <a:spcBef>
                <a:spcPts val="250"/>
              </a:spcBef>
              <a:spcAft>
                <a:spcPts val="0"/>
              </a:spcAft>
            </a:pPr>
            <a:endParaRPr lang="es-CO" sz="2600" dirty="0" smtClean="0">
              <a:solidFill>
                <a:srgbClr val="00007F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marL="359410" marR="2139950" algn="just">
              <a:spcBef>
                <a:spcPts val="250"/>
              </a:spcBef>
              <a:spcAft>
                <a:spcPts val="0"/>
              </a:spcAft>
            </a:pPr>
            <a:r>
              <a:rPr lang="es-CO" sz="26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Normas </a:t>
            </a:r>
            <a:r>
              <a:rPr lang="es-CO" sz="260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y procedimientos:</a:t>
            </a:r>
            <a:endParaRPr lang="es-CO" sz="2600" dirty="0"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marL="354965" marR="359410" indent="635">
              <a:spcBef>
                <a:spcPts val="35"/>
              </a:spcBef>
              <a:spcAft>
                <a:spcPts val="0"/>
              </a:spcAft>
            </a:pP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ASTM (www.astm.</a:t>
            </a:r>
            <a:r>
              <a:rPr lang="es-CO" sz="2600" spc="-35" dirty="0">
                <a:latin typeface="Tahoma" panose="020B0604030504040204" pitchFamily="34" charset="0"/>
                <a:ea typeface="Tahoma" panose="020B0604030504040204" pitchFamily="34" charset="0"/>
              </a:rPr>
              <a:t>o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rg), n</a:t>
            </a:r>
            <a:r>
              <a:rPr lang="es-CO" sz="2600" spc="-30" dirty="0">
                <a:latin typeface="Tahoma" panose="020B0604030504040204" pitchFamily="34" charset="0"/>
                <a:ea typeface="Tahoma" panose="020B0604030504040204" pitchFamily="34" charset="0"/>
              </a:rPr>
              <a:t>o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rmas </a:t>
            </a:r>
            <a:r>
              <a:rPr lang="es-CO" sz="2600" spc="-30" dirty="0" smtClean="0">
                <a:latin typeface="Tahoma" panose="020B0604030504040204" pitchFamily="34" charset="0"/>
                <a:ea typeface="Tahoma" panose="020B0604030504040204" pitchFamily="34" charset="0"/>
              </a:rPr>
              <a:t>técnicas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colombianas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hlinkClick r:id="rId2"/>
              </a:rPr>
              <a:t>www.icontec.org.co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, </a:t>
            </a:r>
          </a:p>
          <a:p>
            <a:pPr marL="354965" marR="359410" indent="635">
              <a:spcBef>
                <a:spcPts val="35"/>
              </a:spcBef>
              <a:spcAft>
                <a:spcPts val="0"/>
              </a:spcAft>
            </a:pP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API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hlinkClick r:id="rId3"/>
              </a:rPr>
              <a:t>www.techstreet.com/apigate.html,</a:t>
            </a:r>
            <a:r>
              <a:rPr lang="en-US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hlinkClick r:id="rId4"/>
              </a:rPr>
              <a:t>www.standardmethods.org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hlinkClick r:id="rId4"/>
              </a:rPr>
              <a:t>,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 y otros alrededor del mundo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hlinkClick r:id="rId5"/>
              </a:rPr>
              <a:t>www.worldwidestandards.com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.</a:t>
            </a:r>
            <a:endParaRPr lang="es-CO" sz="2600" dirty="0" smtClean="0"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marL="359410" marR="3194050" algn="just">
              <a:spcAft>
                <a:spcPts val="0"/>
              </a:spcAft>
            </a:pPr>
            <a:r>
              <a:rPr lang="es-CO" sz="26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Seguridad</a:t>
            </a:r>
            <a:r>
              <a:rPr lang="es-CO" sz="260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:</a:t>
            </a:r>
            <a:endParaRPr lang="es-CO" sz="2600" dirty="0"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marL="359410" marR="1467485" indent="-4445">
              <a:spcBef>
                <a:spcPts val="35"/>
              </a:spcBef>
              <a:spcAft>
                <a:spcPts val="0"/>
              </a:spcAft>
            </a:pP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hlinkClick r:id="rId6"/>
              </a:rPr>
              <a:t>www.msds.com,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hlinkClick r:id="rId7"/>
              </a:rPr>
              <a:t>www.fichasdeseguridad.com</a:t>
            </a:r>
            <a:r>
              <a:rPr lang="en-US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Metodologías:</a:t>
            </a:r>
            <a:endParaRPr lang="es-CO" sz="2600" dirty="0">
              <a:latin typeface="Tahoma" panose="020B0604030504040204" pitchFamily="34" charset="0"/>
              <a:ea typeface="Tahoma" panose="020B0604030504040204" pitchFamily="34" charset="0"/>
            </a:endParaRPr>
          </a:p>
          <a:p>
            <a:pPr marL="359410" marR="359410" indent="-4445" algn="just">
              <a:spcBef>
                <a:spcPts val="115"/>
              </a:spcBef>
              <a:spcAft>
                <a:spcPts val="0"/>
              </a:spcAft>
            </a:pPr>
            <a:r>
              <a:rPr lang="es-CO" sz="2600" spc="-15" dirty="0">
                <a:latin typeface="Tahoma" panose="020B0604030504040204" pitchFamily="34" charset="0"/>
                <a:ea typeface="Tahoma" panose="020B0604030504040204" pitchFamily="34" charset="0"/>
              </a:rPr>
              <a:t>Trabajos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de grado, tesis de </a:t>
            </a:r>
            <a:r>
              <a:rPr lang="es-CO" sz="2600" spc="-60" dirty="0" smtClean="0">
                <a:latin typeface="Tahoma" panose="020B0604030504040204" pitchFamily="34" charset="0"/>
                <a:ea typeface="Tahoma" panose="020B0604030504040204" pitchFamily="34" charset="0"/>
              </a:rPr>
              <a:t>maestría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y de doctorado, proyectos de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investigación, </a:t>
            </a:r>
            <a:r>
              <a:rPr lang="es-CO" sz="2600" spc="-30" dirty="0" smtClean="0">
                <a:latin typeface="Tahoma" panose="020B0604030504040204" pitchFamily="34" charset="0"/>
                <a:ea typeface="Tahoma" panose="020B0604030504040204" pitchFamily="34" charset="0"/>
              </a:rPr>
              <a:t>artículos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de revistas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científicas,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patentes (patft.uspto.gov, espacenet)</a:t>
            </a:r>
            <a:endParaRPr lang="es-CO" sz="2600" dirty="0">
              <a:effectLst/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57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17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614668" y="431867"/>
            <a:ext cx="10347767" cy="5709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9410" marR="2139950">
              <a:spcBef>
                <a:spcPts val="220"/>
              </a:spcBef>
              <a:spcAft>
                <a:spcPts val="0"/>
              </a:spcAft>
            </a:pPr>
            <a:r>
              <a:rPr lang="es-CO" sz="24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PRUEBAS Y LABORATORIOS:</a:t>
            </a:r>
          </a:p>
          <a:p>
            <a:pPr marL="359410" marR="2139950">
              <a:spcBef>
                <a:spcPts val="220"/>
              </a:spcBef>
              <a:spcAft>
                <a:spcPts val="0"/>
              </a:spcAft>
            </a:pPr>
            <a:endParaRPr lang="es-CO" sz="2400" dirty="0" smtClean="0">
              <a:solidFill>
                <a:srgbClr val="00007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9410" marR="2139950">
              <a:spcBef>
                <a:spcPts val="220"/>
              </a:spcBef>
              <a:spcAft>
                <a:spcPts val="0"/>
              </a:spcAft>
            </a:pPr>
            <a:r>
              <a:rPr lang="es-CO" sz="24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Institutos </a:t>
            </a:r>
            <a:r>
              <a:rPr lang="es-CO" sz="240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del gobierno:</a:t>
            </a:r>
            <a:endParaRPr lang="es-CO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9410" marR="2139950">
              <a:spcBef>
                <a:spcPts val="25"/>
              </a:spcBef>
              <a:spcAft>
                <a:spcPts val="0"/>
              </a:spcAft>
            </a:pP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Invima, INS, CAR, IDEAM, DAMA.</a:t>
            </a:r>
          </a:p>
          <a:p>
            <a:pPr>
              <a:spcBef>
                <a:spcPts val="10"/>
              </a:spcBef>
              <a:spcAft>
                <a:spcPts val="0"/>
              </a:spcAft>
            </a:pP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pPr marL="359410" marR="2139950">
              <a:spcBef>
                <a:spcPts val="5"/>
              </a:spcBef>
              <a:spcAft>
                <a:spcPts val="0"/>
              </a:spcAft>
            </a:pPr>
            <a:r>
              <a:rPr lang="es-CO" sz="240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Institutos</a:t>
            </a:r>
            <a:r>
              <a:rPr lang="es-CO" sz="2400" spc="3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</a:t>
            </a:r>
            <a:r>
              <a:rPr lang="es-CO" sz="2400" spc="35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investigación</a:t>
            </a:r>
            <a:r>
              <a:rPr lang="es-CO" sz="2400" spc="35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spc="3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s-CO" sz="2400" spc="-35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s-CO" sz="240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</a:t>
            </a:r>
            <a:r>
              <a:rPr lang="es-CO" sz="2400" spc="25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dirty="0" smtClean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áreas:</a:t>
            </a:r>
            <a:endParaRPr lang="es-CO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9410" marR="359410">
              <a:lnSpc>
                <a:spcPct val="101000"/>
              </a:lnSpc>
              <a:spcBef>
                <a:spcPts val="25"/>
              </a:spcBef>
              <a:spcAft>
                <a:spcPts val="0"/>
              </a:spcAft>
            </a:pP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Corpoica </a:t>
            </a:r>
            <a:r>
              <a:rPr lang="es-CO" sz="2000" spc="-3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tecnología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agropecuaria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ICP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hidrocarburos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Cenipalma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palma de 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aceite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CO" sz="24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Cenic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CO" sz="2400" spc="-55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ñ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</a:t>
            </a:r>
            <a:r>
              <a:rPr lang="es-CO" sz="2000" spc="-32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ñ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azúcar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Cebipap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papa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Cide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 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energía,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Cidbi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biotecnología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CO" sz="2400" spc="-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Cioh 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hidrografía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es-CO" sz="2400" spc="3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Coni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es-CO" sz="2000" spc="-2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resta</a:t>
            </a:r>
            <a:r>
              <a:rPr lang="es-CO" sz="20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Ceniacu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CO" sz="2400" spc="4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acuicultura,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Cenicaf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es-CO" sz="2400" spc="4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café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es-CO" sz="2400" spc="3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Cipa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sostenibilidad agro</a:t>
            </a:r>
            <a:r>
              <a:rPr lang="es-CO" sz="2000" spc="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ecu</a:t>
            </a:r>
            <a:r>
              <a:rPr lang="es-CO" sz="2000" spc="-2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ria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Sinchi</a:t>
            </a:r>
            <a:r>
              <a:rPr lang="es-CO" sz="2400" spc="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investigaciones 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amazónicas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es-CO" sz="2400" spc="3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Cenibanan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banano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Cenifl</a:t>
            </a:r>
            <a:r>
              <a:rPr lang="es-CO" sz="2400" spc="-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</a:t>
            </a:r>
            <a:r>
              <a:rPr lang="es-CO" sz="2400" spc="2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fl</a:t>
            </a:r>
            <a:r>
              <a:rPr lang="es-CO" sz="2000" spc="-2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ricu</a:t>
            </a:r>
            <a:r>
              <a:rPr lang="es-CO" sz="20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tura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>
              <a:spcBef>
                <a:spcPts val="45"/>
              </a:spcBef>
              <a:spcAft>
                <a:spcPts val="0"/>
              </a:spcAft>
            </a:pP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pPr marL="359410" marR="3194050">
              <a:spcAft>
                <a:spcPts val="0"/>
              </a:spcAft>
            </a:pPr>
            <a:r>
              <a:rPr lang="es-CO" sz="2400" dirty="0">
                <a:solidFill>
                  <a:srgbClr val="00007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Universidades:</a:t>
            </a:r>
            <a:endParaRPr lang="es-CO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9410" marR="625475">
              <a:lnSpc>
                <a:spcPct val="101000"/>
              </a:lnSpc>
              <a:spcBef>
                <a:spcPts val="25"/>
              </a:spcBef>
              <a:spcAft>
                <a:spcPts val="0"/>
              </a:spcAft>
            </a:pP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U. de la Salle, U. S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nto </a:t>
            </a:r>
            <a:r>
              <a:rPr lang="es-CO" sz="2400" spc="-9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s-CO" sz="2400" spc="-1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U. li</a:t>
            </a:r>
            <a:r>
              <a:rPr lang="es-CO" sz="2400" spc="-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re, U. de los An</a:t>
            </a:r>
            <a:r>
              <a:rPr lang="es-CO" sz="24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es, U. Distrital, U. Nacional, ECCI, UNAD.</a:t>
            </a:r>
          </a:p>
        </p:txBody>
      </p:sp>
    </p:spTree>
    <p:extLst>
      <p:ext uri="{BB962C8B-B14F-4D97-AF65-F5344CB8AC3E}">
        <p14:creationId xmlns:p14="http://schemas.microsoft.com/office/powerpoint/2010/main" val="131918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18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251108" y="2983903"/>
            <a:ext cx="45154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6000" dirty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Preguntas... </a:t>
            </a:r>
          </a:p>
        </p:txBody>
      </p:sp>
    </p:spTree>
    <p:extLst>
      <p:ext uri="{BB962C8B-B14F-4D97-AF65-F5344CB8AC3E}">
        <p14:creationId xmlns:p14="http://schemas.microsoft.com/office/powerpoint/2010/main" val="188518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Resultado de imagen para metodologia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6283" y="2297194"/>
            <a:ext cx="2675717" cy="200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2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246662" y="416474"/>
            <a:ext cx="52261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¿Qué es la metodología?</a:t>
            </a:r>
            <a:endParaRPr lang="es-CO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311579" y="5671379"/>
            <a:ext cx="10411708" cy="1381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9410" marR="359410" algn="ctr">
              <a:lnSpc>
                <a:spcPct val="101000"/>
              </a:lnSpc>
              <a:spcBef>
                <a:spcPts val="595"/>
              </a:spcBef>
            </a:pP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</a:t>
            </a:r>
            <a:r>
              <a:rPr lang="es-CO" sz="26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</a:t>
            </a:r>
            <a:r>
              <a:rPr lang="es-CO" sz="26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relación</a:t>
            </a:r>
            <a:r>
              <a:rPr lang="es-CO" sz="2600" spc="3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entre</a:t>
            </a:r>
            <a:r>
              <a:rPr lang="es-CO" sz="26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</a:t>
            </a:r>
            <a:r>
              <a:rPr lang="es-CO" sz="2600" spc="3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spc="-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roblema,</a:t>
            </a:r>
            <a:r>
              <a:rPr lang="es-CO" sz="2600" spc="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</a:t>
            </a:r>
            <a:r>
              <a:rPr lang="es-CO" sz="26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es-CO" sz="2600" spc="-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rco</a:t>
            </a:r>
            <a:r>
              <a:rPr lang="es-CO" sz="2600" spc="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teórico</a:t>
            </a:r>
            <a:r>
              <a:rPr lang="es-CO" sz="2600" spc="3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</a:t>
            </a:r>
            <a:r>
              <a:rPr lang="es-CO" sz="2600" spc="3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los</a:t>
            </a:r>
            <a:r>
              <a:rPr lang="es-CO" sz="2600" spc="3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objetivos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específicos.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Refleja si hay cl</a:t>
            </a:r>
            <a:r>
              <a:rPr lang="es-CO" sz="2600" spc="-30" dirty="0" smtClean="0">
                <a:latin typeface="Tahoma" panose="020B0604030504040204" pitchFamily="34" charset="0"/>
                <a:ea typeface="Tahoma" panose="020B0604030504040204" pitchFamily="34" charset="0"/>
              </a:rPr>
              <a:t>a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ridad</a:t>
            </a:r>
            <a:r>
              <a:rPr lang="es-CO" sz="2600" spc="3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en</a:t>
            </a:r>
            <a:r>
              <a:rPr lang="es-CO" sz="26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lo</a:t>
            </a:r>
            <a:r>
              <a:rPr lang="es-CO" sz="26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que</a:t>
            </a:r>
            <a:r>
              <a:rPr lang="es-CO" sz="26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se</a:t>
            </a:r>
            <a:r>
              <a:rPr lang="es-CO" sz="26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spc="-30" dirty="0">
                <a:latin typeface="Tahoma" panose="020B0604030504040204" pitchFamily="34" charset="0"/>
                <a:ea typeface="Tahoma" panose="020B0604030504040204" pitchFamily="34" charset="0"/>
              </a:rPr>
              <a:t>p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retende</a:t>
            </a:r>
            <a:r>
              <a:rPr lang="es-CO" sz="2600" spc="3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hacer.</a:t>
            </a:r>
          </a:p>
          <a:p>
            <a:pPr marL="359410" marR="359410" algn="ctr">
              <a:lnSpc>
                <a:spcPct val="101000"/>
              </a:lnSpc>
              <a:spcBef>
                <a:spcPts val="595"/>
              </a:spcBef>
              <a:spcAft>
                <a:spcPts val="0"/>
              </a:spcAft>
            </a:pPr>
            <a:endParaRPr lang="es-CO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22" name="Grupo 21"/>
          <p:cNvGrpSpPr/>
          <p:nvPr/>
        </p:nvGrpSpPr>
        <p:grpSpPr>
          <a:xfrm>
            <a:off x="2952190" y="1526720"/>
            <a:ext cx="5815053" cy="3770846"/>
            <a:chOff x="3007702" y="2157408"/>
            <a:chExt cx="5815053" cy="3770846"/>
          </a:xfrm>
        </p:grpSpPr>
        <p:sp>
          <p:nvSpPr>
            <p:cNvPr id="14" name="Rectángulo 13"/>
            <p:cNvSpPr/>
            <p:nvPr/>
          </p:nvSpPr>
          <p:spPr>
            <a:xfrm>
              <a:off x="4239738" y="2157408"/>
              <a:ext cx="3350982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CO" sz="2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Responde al  “cómo” </a:t>
              </a:r>
              <a:endParaRPr lang="es-CO" sz="2600" dirty="0"/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3448624" y="3174977"/>
              <a:ext cx="5238037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CO" sz="2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métodos, técnicas y herramientas </a:t>
              </a:r>
              <a:endParaRPr lang="es-CO" sz="2600" dirty="0"/>
            </a:p>
          </p:txBody>
        </p:sp>
        <p:sp>
          <p:nvSpPr>
            <p:cNvPr id="18" name="Rectángulo 17"/>
            <p:cNvSpPr/>
            <p:nvPr/>
          </p:nvSpPr>
          <p:spPr>
            <a:xfrm>
              <a:off x="3007702" y="5464344"/>
              <a:ext cx="5815053" cy="4639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59410" marR="707390" indent="-5080" algn="just">
                <a:lnSpc>
                  <a:spcPct val="101000"/>
                </a:lnSpc>
                <a:spcBef>
                  <a:spcPts val="220"/>
                </a:spcBef>
                <a:spcAft>
                  <a:spcPts val="0"/>
                </a:spcAft>
              </a:pPr>
              <a:r>
                <a:rPr lang="es-CO" sz="2600" b="1" spc="-20" dirty="0">
                  <a:solidFill>
                    <a:schemeClr val="accent1"/>
                  </a:solidFill>
                  <a:latin typeface="Tahoma" panose="020B0604030504040204" pitchFamily="34" charset="0"/>
                  <a:ea typeface="Tahoma" panose="020B0604030504040204" pitchFamily="34" charset="0"/>
                </a:rPr>
                <a:t>confiabilidad</a:t>
              </a:r>
              <a:r>
                <a:rPr lang="es-CO" sz="2600" b="1" spc="-170" dirty="0">
                  <a:solidFill>
                    <a:schemeClr val="accent1"/>
                  </a:solidFill>
                  <a:latin typeface="Tahoma" panose="020B0604030504040204" pitchFamily="34" charset="0"/>
                  <a:ea typeface="Tahoma" panose="020B0604030504040204" pitchFamily="34" charset="0"/>
                </a:rPr>
                <a:t> </a:t>
              </a:r>
              <a:r>
                <a:rPr lang="es-CO" sz="2600" b="1" dirty="0">
                  <a:solidFill>
                    <a:schemeClr val="accent1"/>
                  </a:solidFill>
                  <a:latin typeface="Tahoma" panose="020B0604030504040204" pitchFamily="34" charset="0"/>
                  <a:ea typeface="Tahoma" panose="020B0604030504040204" pitchFamily="34" charset="0"/>
                </a:rPr>
                <a:t>y credibilidad.</a:t>
              </a:r>
            </a:p>
          </p:txBody>
        </p:sp>
        <p:sp>
          <p:nvSpPr>
            <p:cNvPr id="21" name="Rectángulo 20"/>
            <p:cNvSpPr/>
            <p:nvPr/>
          </p:nvSpPr>
          <p:spPr>
            <a:xfrm>
              <a:off x="3894835" y="4314719"/>
              <a:ext cx="4040786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CO" sz="2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</a:t>
              </a:r>
              <a:r>
                <a:rPr lang="es-CO" sz="2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umplimiento de objetivos</a:t>
              </a:r>
              <a:endParaRPr lang="es-CO" sz="2600" dirty="0"/>
            </a:p>
          </p:txBody>
        </p:sp>
        <p:sp>
          <p:nvSpPr>
            <p:cNvPr id="20" name="Flecha abajo 19"/>
            <p:cNvSpPr/>
            <p:nvPr/>
          </p:nvSpPr>
          <p:spPr>
            <a:xfrm>
              <a:off x="5586153" y="2649851"/>
              <a:ext cx="241069" cy="556063"/>
            </a:xfrm>
            <a:prstGeom prst="downArrow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23" name="Flecha abajo 22"/>
            <p:cNvSpPr/>
            <p:nvPr/>
          </p:nvSpPr>
          <p:spPr>
            <a:xfrm>
              <a:off x="5584767" y="3713038"/>
              <a:ext cx="241069" cy="556063"/>
            </a:xfrm>
            <a:prstGeom prst="downArrow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24" name="Flecha abajo 23"/>
            <p:cNvSpPr/>
            <p:nvPr/>
          </p:nvSpPr>
          <p:spPr>
            <a:xfrm>
              <a:off x="5584767" y="4815103"/>
              <a:ext cx="241069" cy="556063"/>
            </a:xfrm>
            <a:prstGeom prst="downArrow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</p:grpSp>
    </p:spTree>
    <p:extLst>
      <p:ext uri="{BB962C8B-B14F-4D97-AF65-F5344CB8AC3E}">
        <p14:creationId xmlns:p14="http://schemas.microsoft.com/office/powerpoint/2010/main" val="381931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3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707025" y="266023"/>
            <a:ext cx="32367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Características</a:t>
            </a:r>
            <a:endParaRPr lang="es-CO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972589" y="2707717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sz="2400" dirty="0"/>
          </a:p>
        </p:txBody>
      </p:sp>
      <p:pic>
        <p:nvPicPr>
          <p:cNvPr id="24577" name="image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239" y="3267162"/>
            <a:ext cx="65088" cy="6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823248" y="1609019"/>
            <a:ext cx="2427599" cy="2197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es-CO" sz="2400" b="1" i="0" u="none" strike="noStrike" cap="none" normalizeH="0" baseline="0" dirty="0" smtClean="0">
                <a:ln>
                  <a:noFill/>
                </a:ln>
                <a:solidFill>
                  <a:srgbClr val="191970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</a:rPr>
              <a:t>Claridad</a:t>
            </a:r>
            <a:r>
              <a:rPr kumimoji="0" lang="es-CO" altLang="es-C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</a:rPr>
              <a:t>: Debe entenderse lo que se quiere hacer, siguiendo</a:t>
            </a:r>
            <a:r>
              <a:rPr kumimoji="0" lang="es-CO" altLang="es-CO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</a:rPr>
              <a:t> </a:t>
            </a:r>
            <a:r>
              <a:rPr kumimoji="0" lang="es-CO" altLang="es-C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ahoma" panose="020B0604030504040204" pitchFamily="34" charset="0"/>
              </a:rPr>
              <a:t>un orden lógico.</a:t>
            </a:r>
            <a:endParaRPr kumimoji="0" lang="es-CO" altLang="es-C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5089038" y="5318497"/>
            <a:ext cx="31165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altLang="es-CO" sz="2800" b="1" dirty="0" smtClean="0">
                <a:solidFill>
                  <a:schemeClr val="accent1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ANTECEDENTES</a:t>
            </a:r>
            <a:endParaRPr lang="es-CO" sz="2800" b="1" dirty="0">
              <a:solidFill>
                <a:schemeClr val="accent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346519" y="1368889"/>
            <a:ext cx="3246553" cy="3001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s-CO" sz="2400" b="1" dirty="0">
                <a:solidFill>
                  <a:srgbClr val="19197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Flexibilidad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:</a:t>
            </a:r>
            <a:r>
              <a:rPr lang="es-CO" sz="2400" spc="-16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spc="-165" dirty="0" smtClean="0">
                <a:latin typeface="Tahoma" panose="020B0604030504040204" pitchFamily="34" charset="0"/>
                <a:ea typeface="Tahoma" panose="020B0604030504040204" pitchFamily="34" charset="0"/>
              </a:rPr>
              <a:t>Por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disponibilidad</a:t>
            </a:r>
            <a:r>
              <a:rPr lang="es-CO" sz="2400" spc="-16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de</a:t>
            </a:r>
            <a:r>
              <a:rPr lang="es-CO" sz="2400" spc="-16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recursos</a:t>
            </a:r>
            <a:r>
              <a:rPr lang="es-CO" sz="2400" spc="-16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o</a:t>
            </a:r>
            <a:r>
              <a:rPr lang="es-CO" sz="2400" spc="-16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por mej</a:t>
            </a:r>
            <a:r>
              <a:rPr lang="es-CO" sz="2400" spc="-35" dirty="0">
                <a:latin typeface="Tahoma" panose="020B0604030504040204" pitchFamily="34" charset="0"/>
                <a:ea typeface="Tahoma" panose="020B0604030504040204" pitchFamily="34" charset="0"/>
              </a:rPr>
              <a:t>o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ra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en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las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spc="-35" dirty="0" smtClean="0">
                <a:latin typeface="Tahoma" panose="020B0604030504040204" pitchFamily="34" charset="0"/>
                <a:ea typeface="Tahoma" panose="020B0604030504040204" pitchFamily="34" charset="0"/>
              </a:rPr>
              <a:t>técnicas</a:t>
            </a:r>
            <a:r>
              <a:rPr lang="es-CO" sz="2400" spc="3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sea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neces</a:t>
            </a:r>
            <a:r>
              <a:rPr lang="es-CO" sz="2400" spc="-35" dirty="0">
                <a:latin typeface="Tahoma" panose="020B0604030504040204" pitchFamily="34" charset="0"/>
                <a:ea typeface="Tahoma" panose="020B0604030504040204" pitchFamily="34" charset="0"/>
              </a:rPr>
              <a:t>a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rio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cambi</a:t>
            </a:r>
            <a:r>
              <a:rPr lang="es-CO" sz="2400" spc="-30" dirty="0">
                <a:latin typeface="Tahoma" panose="020B0604030504040204" pitchFamily="34" charset="0"/>
                <a:ea typeface="Tahoma" panose="020B0604030504040204" pitchFamily="34" charset="0"/>
              </a:rPr>
              <a:t>a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r</a:t>
            </a:r>
            <a:r>
              <a:rPr lang="es-CO" sz="2400" spc="3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</a:rPr>
              <a:t>ejecución de algunas</a:t>
            </a:r>
            <a:r>
              <a:rPr lang="es-CO" sz="2400" spc="-190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400" dirty="0">
                <a:latin typeface="Tahoma" panose="020B0604030504040204" pitchFamily="34" charset="0"/>
                <a:ea typeface="Tahoma" panose="020B0604030504040204" pitchFamily="34" charset="0"/>
              </a:rPr>
              <a:t>tareas</a:t>
            </a:r>
            <a:endParaRPr lang="es-CO" sz="24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18288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pic>
        <p:nvPicPr>
          <p:cNvPr id="24580" name="image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70" y="566738"/>
            <a:ext cx="65088" cy="6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089038" y="1819525"/>
            <a:ext cx="2419289" cy="177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es-CO" sz="2400" b="1" i="0" u="none" strike="noStrike" cap="none" normalizeH="0" baseline="0" dirty="0" smtClean="0">
                <a:ln>
                  <a:noFill/>
                </a:ln>
                <a:solidFill>
                  <a:srgbClr val="19197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Precisión</a:t>
            </a:r>
            <a:r>
              <a:rPr kumimoji="0" lang="es-CO" altLang="es-C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Para permitir obtener datos confiables y reproducibles.</a:t>
            </a:r>
          </a:p>
        </p:txBody>
      </p:sp>
      <p:sp>
        <p:nvSpPr>
          <p:cNvPr id="17" name="Cheurón 16"/>
          <p:cNvSpPr/>
          <p:nvPr/>
        </p:nvSpPr>
        <p:spPr>
          <a:xfrm rot="5400000">
            <a:off x="6158032" y="2348933"/>
            <a:ext cx="648391" cy="4462762"/>
          </a:xfrm>
          <a:prstGeom prst="chevron">
            <a:avLst>
              <a:gd name="adj" fmla="val 944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77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4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260814" y="300096"/>
            <a:ext cx="45480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¿Qué debe contener?</a:t>
            </a:r>
            <a:endParaRPr lang="es-CO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427317" y="1504709"/>
            <a:ext cx="9135686" cy="4653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sucesión lógica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los pasos a seguir.</a:t>
            </a:r>
          </a:p>
          <a:p>
            <a:pPr marL="342900" indent="-3429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Las fuentes de donde se obtienen los procedimientos (normas,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artículos, métodos,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patentes, etc.)</a:t>
            </a:r>
          </a:p>
          <a:p>
            <a:pPr marL="342900" indent="-3429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forma en que se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procesarán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los datos (software,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cálculos,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ecuaciones)</a:t>
            </a:r>
          </a:p>
          <a:p>
            <a:pPr marL="342900" indent="-3429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Los equipos que se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utilizarán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 las herramientas necesarias.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(calidad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las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sustancias).</a:t>
            </a:r>
            <a:endParaRPr lang="es-CO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calibración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equipos y herramientas si es necesario.</a:t>
            </a:r>
          </a:p>
          <a:p>
            <a:pPr marL="342900" indent="-3429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caso de trabajo experimental, de preferencia los protocolos de seguridad.</a:t>
            </a:r>
          </a:p>
        </p:txBody>
      </p:sp>
    </p:spTree>
    <p:extLst>
      <p:ext uri="{BB962C8B-B14F-4D97-AF65-F5344CB8AC3E}">
        <p14:creationId xmlns:p14="http://schemas.microsoft.com/office/powerpoint/2010/main" val="349301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110981" y="266023"/>
            <a:ext cx="69733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Sugerencias para la construcción</a:t>
            </a:r>
            <a:endParaRPr lang="es-CO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337390" y="999527"/>
            <a:ext cx="674697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59410" marR="2139950">
              <a:spcAft>
                <a:spcPts val="0"/>
              </a:spcAft>
            </a:pPr>
            <a:r>
              <a:rPr lang="es-CO" sz="2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¿cómo</a:t>
            </a:r>
            <a:r>
              <a:rPr lang="es-CO" sz="2600" spc="35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logro</a:t>
            </a:r>
            <a:r>
              <a:rPr lang="es-CO" sz="2600" spc="3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cada</a:t>
            </a:r>
            <a:r>
              <a:rPr lang="es-CO" sz="2600" spc="35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objetivo?</a:t>
            </a:r>
          </a:p>
        </p:txBody>
      </p:sp>
      <p:grpSp>
        <p:nvGrpSpPr>
          <p:cNvPr id="14" name="Grupo 13"/>
          <p:cNvGrpSpPr/>
          <p:nvPr/>
        </p:nvGrpSpPr>
        <p:grpSpPr>
          <a:xfrm>
            <a:off x="951841" y="1794207"/>
            <a:ext cx="9132524" cy="4371679"/>
            <a:chOff x="951841" y="1794207"/>
            <a:chExt cx="9132524" cy="4371679"/>
          </a:xfrm>
        </p:grpSpPr>
        <p:sp>
          <p:nvSpPr>
            <p:cNvPr id="10" name="Flecha derecha 9"/>
            <p:cNvSpPr/>
            <p:nvPr/>
          </p:nvSpPr>
          <p:spPr>
            <a:xfrm>
              <a:off x="2971904" y="2266733"/>
              <a:ext cx="789709" cy="38238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grpSp>
          <p:nvGrpSpPr>
            <p:cNvPr id="13" name="Grupo 12"/>
            <p:cNvGrpSpPr/>
            <p:nvPr/>
          </p:nvGrpSpPr>
          <p:grpSpPr>
            <a:xfrm>
              <a:off x="951841" y="1794207"/>
              <a:ext cx="9132524" cy="4371679"/>
              <a:chOff x="1653215" y="1952149"/>
              <a:chExt cx="9132524" cy="4371679"/>
            </a:xfrm>
          </p:grpSpPr>
          <p:grpSp>
            <p:nvGrpSpPr>
              <p:cNvPr id="8" name="Grupo 7"/>
              <p:cNvGrpSpPr/>
              <p:nvPr/>
            </p:nvGrpSpPr>
            <p:grpSpPr>
              <a:xfrm>
                <a:off x="1653215" y="1952149"/>
                <a:ext cx="9132524" cy="1292662"/>
                <a:chOff x="1886919" y="2551076"/>
                <a:chExt cx="9132524" cy="1428801"/>
              </a:xfrm>
            </p:grpSpPr>
            <p:sp>
              <p:nvSpPr>
                <p:cNvPr id="4" name="Rectángulo 3"/>
                <p:cNvSpPr/>
                <p:nvPr/>
              </p:nvSpPr>
              <p:spPr>
                <a:xfrm>
                  <a:off x="1886919" y="2751131"/>
                  <a:ext cx="2020063" cy="89255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s-CO" sz="2600" dirty="0" smtClean="0">
                      <a:latin typeface="Tahoma" panose="020B0604030504040204" pitchFamily="34" charset="0"/>
                      <a:ea typeface="Tahoma" panose="020B0604030504040204" pitchFamily="34" charset="0"/>
                    </a:rPr>
                    <a:t>objetivo específico </a:t>
                  </a:r>
                  <a:endParaRPr lang="es-CO" sz="2600" dirty="0"/>
                </a:p>
              </p:txBody>
            </p:sp>
            <p:sp>
              <p:nvSpPr>
                <p:cNvPr id="5" name="Rectángulo 4"/>
                <p:cNvSpPr/>
                <p:nvPr/>
              </p:nvSpPr>
              <p:spPr>
                <a:xfrm>
                  <a:off x="4923443" y="2551076"/>
                  <a:ext cx="6096000" cy="1428801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r>
                    <a:rPr lang="es-CO" sz="2600" dirty="0" smtClean="0">
                      <a:latin typeface="Tahoma" panose="020B0604030504040204" pitchFamily="34" charset="0"/>
                      <a:ea typeface="Tahoma" panose="020B0604030504040204" pitchFamily="34" charset="0"/>
                    </a:rPr>
                    <a:t>Grupo </a:t>
                  </a:r>
                  <a:r>
                    <a:rPr lang="es-CO" sz="2600" dirty="0">
                      <a:latin typeface="Tahoma" panose="020B0604030504040204" pitchFamily="34" charset="0"/>
                      <a:ea typeface="Tahoma" panose="020B0604030504040204" pitchFamily="34" charset="0"/>
                    </a:rPr>
                    <a:t>de actividades concretas que deben tener una estructura </a:t>
                  </a:r>
                  <a:r>
                    <a:rPr lang="es-CO" sz="2600" dirty="0" smtClean="0">
                      <a:latin typeface="Tahoma" panose="020B0604030504040204" pitchFamily="34" charset="0"/>
                      <a:ea typeface="Tahoma" panose="020B0604030504040204" pitchFamily="34" charset="0"/>
                    </a:rPr>
                    <a:t>jerárquica </a:t>
                  </a:r>
                  <a:r>
                    <a:rPr lang="es-CO" sz="2600" dirty="0">
                      <a:latin typeface="Tahoma" panose="020B0604030504040204" pitchFamily="34" charset="0"/>
                      <a:ea typeface="Tahoma" panose="020B0604030504040204" pitchFamily="34" charset="0"/>
                    </a:rPr>
                    <a:t>como t</a:t>
                  </a:r>
                  <a:r>
                    <a:rPr lang="es-CO" sz="2600" spc="-30" dirty="0">
                      <a:latin typeface="Tahoma" panose="020B0604030504040204" pitchFamily="34" charset="0"/>
                      <a:ea typeface="Tahoma" panose="020B0604030504040204" pitchFamily="34" charset="0"/>
                    </a:rPr>
                    <a:t>a</a:t>
                  </a:r>
                  <a:r>
                    <a:rPr lang="es-CO" sz="2600" dirty="0">
                      <a:latin typeface="Tahoma" panose="020B0604030504040204" pitchFamily="34" charset="0"/>
                      <a:ea typeface="Tahoma" panose="020B0604030504040204" pitchFamily="34" charset="0"/>
                    </a:rPr>
                    <a:t>reas y subt</a:t>
                  </a:r>
                  <a:r>
                    <a:rPr lang="es-CO" sz="2600" spc="-30" dirty="0">
                      <a:latin typeface="Tahoma" panose="020B0604030504040204" pitchFamily="34" charset="0"/>
                      <a:ea typeface="Tahoma" panose="020B0604030504040204" pitchFamily="34" charset="0"/>
                    </a:rPr>
                    <a:t>a</a:t>
                  </a:r>
                  <a:r>
                    <a:rPr lang="es-CO" sz="2600" dirty="0">
                      <a:latin typeface="Tahoma" panose="020B0604030504040204" pitchFamily="34" charset="0"/>
                      <a:ea typeface="Tahoma" panose="020B0604030504040204" pitchFamily="34" charset="0"/>
                    </a:rPr>
                    <a:t>reas</a:t>
                  </a:r>
                  <a:endParaRPr lang="es-CO" sz="2600" dirty="0"/>
                </a:p>
              </p:txBody>
            </p:sp>
          </p:grpSp>
          <p:sp>
            <p:nvSpPr>
              <p:cNvPr id="11" name="Flecha abajo 10"/>
              <p:cNvSpPr/>
              <p:nvPr/>
            </p:nvSpPr>
            <p:spPr>
              <a:xfrm>
                <a:off x="6495999" y="3333404"/>
                <a:ext cx="429756" cy="764771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  <p:sp>
            <p:nvSpPr>
              <p:cNvPr id="12" name="Rectángulo 11"/>
              <p:cNvSpPr/>
              <p:nvPr/>
            </p:nvSpPr>
            <p:spPr>
              <a:xfrm>
                <a:off x="3295679" y="4222996"/>
                <a:ext cx="7260151" cy="210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59410" marR="402590" algn="ctr">
                  <a:lnSpc>
                    <a:spcPct val="101000"/>
                  </a:lnSpc>
                  <a:spcAft>
                    <a:spcPts val="0"/>
                  </a:spcAft>
                </a:pPr>
                <a:r>
                  <a:rPr lang="es-CO" sz="2600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¿cuáles</a:t>
                </a:r>
                <a:r>
                  <a:rPr lang="es-CO" sz="2600" spc="35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son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las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spc="-35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técnicas</a:t>
                </a:r>
                <a:r>
                  <a:rPr lang="es-CO" sz="2600" spc="35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y/o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i</a:t>
                </a:r>
                <a:r>
                  <a:rPr lang="es-CO" sz="2600" spc="-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n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strumentos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neces</a:t>
                </a:r>
                <a:r>
                  <a:rPr lang="es-CO" sz="2600" spc="-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a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rios</a:t>
                </a:r>
                <a:r>
                  <a:rPr lang="es-CO" sz="2600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?, ¿qué</a:t>
                </a:r>
                <a:r>
                  <a:rPr lang="es-CO" sz="2600" spc="35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spc="-3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p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r</a:t>
                </a:r>
                <a:r>
                  <a:rPr lang="es-CO" sz="2600" spc="2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o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cedimientos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de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análisis</a:t>
                </a:r>
                <a:r>
                  <a:rPr lang="es-CO" sz="2600" spc="35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e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interpretación</a:t>
                </a:r>
                <a:r>
                  <a:rPr lang="es-CO" sz="2600" spc="35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de</a:t>
                </a:r>
                <a:r>
                  <a:rPr lang="es-CO" sz="2600" spc="3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b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o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us</a:t>
                </a:r>
                <a:r>
                  <a:rPr lang="es-CO" sz="2600" spc="-3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a</a:t>
                </a:r>
                <a:r>
                  <a:rPr lang="es-CO" sz="2600" spc="-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r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?,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¿de</a:t>
                </a:r>
                <a:r>
                  <a:rPr lang="es-CO" sz="2600" spc="3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b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o seguir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un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diseño</a:t>
                </a:r>
                <a:r>
                  <a:rPr lang="es-CO" sz="2600" spc="30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de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spc="35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e</a:t>
                </a:r>
                <a:r>
                  <a:rPr lang="es-CO" sz="2600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x</a:t>
                </a:r>
                <a:r>
                  <a:rPr lang="es-CO" sz="2600" spc="30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p</a:t>
                </a:r>
                <a:r>
                  <a:rPr lang="es-CO" sz="2600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erimentos</a:t>
                </a:r>
                <a:r>
                  <a:rPr lang="es-CO" sz="2600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?,</a:t>
                </a:r>
                <a:r>
                  <a:rPr lang="es-CO" sz="2600" spc="35" dirty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 </a:t>
                </a:r>
                <a:r>
                  <a:rPr lang="es-CO" sz="2600" dirty="0" smtClean="0">
                    <a:solidFill>
                      <a:srgbClr val="002060"/>
                    </a:solidFill>
                    <a:latin typeface="Tahoma" panose="020B0604030504040204" pitchFamily="34" charset="0"/>
                    <a:ea typeface="Tahoma" panose="020B0604030504040204" pitchFamily="34" charset="0"/>
                  </a:rPr>
                  <a:t>¿cuál?...</a:t>
                </a:r>
                <a:endParaRPr lang="es-CO" sz="2600" dirty="0">
                  <a:solidFill>
                    <a:srgbClr val="002060"/>
                  </a:solidFill>
                </a:endParaRPr>
              </a:p>
            </p:txBody>
          </p:sp>
        </p:grpSp>
      </p:grpSp>
      <p:pic>
        <p:nvPicPr>
          <p:cNvPr id="17" name="Imagen 1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572683" y="3940233"/>
            <a:ext cx="2619317" cy="1936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52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6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147157" y="106466"/>
            <a:ext cx="1095617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600" spc="-30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Es </a:t>
            </a:r>
            <a:r>
              <a:rPr lang="es-CO" sz="2600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recomendable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realizar</a:t>
            </a:r>
            <a:r>
              <a:rPr lang="es-CO" sz="26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un</a:t>
            </a:r>
            <a:r>
              <a:rPr lang="es-CO" sz="26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diagrama</a:t>
            </a:r>
            <a:r>
              <a:rPr lang="es-CO" sz="2600" spc="-160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</a:rPr>
              <a:t>(no</a:t>
            </a:r>
            <a:r>
              <a:rPr lang="es-CO" sz="2000" spc="-15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necesariamente</a:t>
            </a:r>
            <a:r>
              <a:rPr lang="es-CO" sz="20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debe</a:t>
            </a:r>
            <a:r>
              <a:rPr lang="es-CO" sz="20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quedar</a:t>
            </a:r>
            <a:r>
              <a:rPr lang="es-CO" sz="20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en</a:t>
            </a:r>
            <a:r>
              <a:rPr lang="es-CO" sz="20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el documento</a:t>
            </a:r>
            <a:r>
              <a:rPr lang="es-CO" sz="2000" spc="-13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de</a:t>
            </a:r>
            <a:r>
              <a:rPr lang="es-CO" sz="2000" spc="-13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propuesta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</a:rPr>
              <a:t>).</a:t>
            </a:r>
            <a:endParaRPr lang="es-CO" sz="2000" dirty="0"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251886" y="1516284"/>
            <a:ext cx="104230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PROYECTO: EVALUACIÓN DE UN PROCESO PARA LA RECUPERACIÓN DE COBRE A PARTIR DE RESIDUOS ELECTRÓNICOS</a:t>
            </a:r>
            <a:endParaRPr lang="es-CO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251886" y="2818435"/>
            <a:ext cx="1067400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OBJETIVOS ESPICÍFICOS:</a:t>
            </a:r>
          </a:p>
          <a:p>
            <a:endParaRPr lang="es-CO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Tx/>
              <a:buChar char="-"/>
            </a:pP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Seleccionar el tipo de residuos electrónicos de donde se va a recuperar el cobre.</a:t>
            </a:r>
          </a:p>
          <a:p>
            <a:pPr marL="285750" indent="-285750">
              <a:buFontTx/>
              <a:buChar char="-"/>
            </a:pP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Determinar el método de recuperación adecuado según el tipo de residuos a tratar y la disponibilidad de ejecución.</a:t>
            </a:r>
          </a:p>
          <a:p>
            <a:pPr marL="285750" indent="-285750">
              <a:buFontTx/>
              <a:buChar char="-"/>
            </a:pP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Realizar el proceso de recuperación de cobre a nivel laboratorio</a:t>
            </a:r>
          </a:p>
          <a:p>
            <a:pPr marL="285750" indent="-285750">
              <a:buFontTx/>
              <a:buChar char="-"/>
            </a:pPr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Analizar los costos de la alternativa de tratamiento aplicada a nivel laboratorio.</a:t>
            </a:r>
          </a:p>
          <a:p>
            <a:pPr marL="285750" indent="-285750">
              <a:buFontTx/>
              <a:buChar char="-"/>
            </a:pPr>
            <a:endParaRPr lang="es-CO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Tx/>
              <a:buChar char="-"/>
            </a:pPr>
            <a:endParaRPr lang="es-CO" sz="2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Tx/>
              <a:buChar char="-"/>
            </a:pPr>
            <a:endParaRPr lang="es-CO" sz="2200" dirty="0"/>
          </a:p>
        </p:txBody>
      </p:sp>
    </p:spTree>
    <p:extLst>
      <p:ext uri="{BB962C8B-B14F-4D97-AF65-F5344CB8AC3E}">
        <p14:creationId xmlns:p14="http://schemas.microsoft.com/office/powerpoint/2010/main" val="149792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7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147157" y="106466"/>
            <a:ext cx="1095617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600" spc="-30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Es </a:t>
            </a:r>
            <a:r>
              <a:rPr lang="es-CO" sz="2600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recomendable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realizar</a:t>
            </a:r>
            <a:r>
              <a:rPr lang="es-CO" sz="26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>
                <a:latin typeface="Tahoma" panose="020B0604030504040204" pitchFamily="34" charset="0"/>
                <a:ea typeface="Tahoma" panose="020B0604030504040204" pitchFamily="34" charset="0"/>
              </a:rPr>
              <a:t>un</a:t>
            </a:r>
            <a:r>
              <a:rPr lang="es-CO" sz="26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600" dirty="0" smtClean="0">
                <a:latin typeface="Tahoma" panose="020B0604030504040204" pitchFamily="34" charset="0"/>
                <a:ea typeface="Tahoma" panose="020B0604030504040204" pitchFamily="34" charset="0"/>
              </a:rPr>
              <a:t>diagrama</a:t>
            </a:r>
            <a:r>
              <a:rPr lang="es-CO" sz="2600" spc="-160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</a:rPr>
              <a:t>(no</a:t>
            </a:r>
            <a:r>
              <a:rPr lang="es-CO" sz="2000" spc="-155" dirty="0" smtClean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necesariamente</a:t>
            </a:r>
            <a:r>
              <a:rPr lang="es-CO" sz="20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debe</a:t>
            </a:r>
            <a:r>
              <a:rPr lang="es-CO" sz="20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quedar</a:t>
            </a:r>
            <a:r>
              <a:rPr lang="es-CO" sz="20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en</a:t>
            </a:r>
            <a:r>
              <a:rPr lang="es-CO" sz="2000" spc="-155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el documento</a:t>
            </a:r>
            <a:r>
              <a:rPr lang="es-CO" sz="2000" spc="-13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de</a:t>
            </a:r>
            <a:r>
              <a:rPr lang="es-CO" sz="2000" spc="-130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s-CO" sz="2000" dirty="0">
                <a:latin typeface="Tahoma" panose="020B0604030504040204" pitchFamily="34" charset="0"/>
                <a:ea typeface="Tahoma" panose="020B0604030504040204" pitchFamily="34" charset="0"/>
              </a:rPr>
              <a:t>propuesta</a:t>
            </a:r>
            <a:r>
              <a:rPr lang="es-CO" sz="2000" dirty="0" smtClean="0">
                <a:latin typeface="Tahoma" panose="020B0604030504040204" pitchFamily="34" charset="0"/>
                <a:ea typeface="Tahoma" panose="020B0604030504040204" pitchFamily="34" charset="0"/>
              </a:rPr>
              <a:t>).</a:t>
            </a:r>
            <a:endParaRPr lang="es-CO" sz="2000" dirty="0"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123952" y="1030147"/>
            <a:ext cx="96764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PROYECTO: EVALUACIÓN DE UN PROCESO PARA LA RECUPERACIÓN DE COBRE A PARTIR DE RESIDUOS ELECTRÓNICOS</a:t>
            </a:r>
            <a:endParaRPr lang="es-CO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929871458"/>
              </p:ext>
            </p:extLst>
          </p:nvPr>
        </p:nvGraphicFramePr>
        <p:xfrm>
          <a:off x="1649393" y="2129743"/>
          <a:ext cx="9404430" cy="4427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276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8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2408177" y="457200"/>
            <a:ext cx="8900289" cy="839164"/>
            <a:chOff x="190913" y="0"/>
            <a:chExt cx="3540921" cy="1812622"/>
          </a:xfrm>
          <a:scene3d>
            <a:camera prst="orthographicFront"/>
            <a:lightRig rig="chilly" dir="t"/>
          </a:scene3d>
        </p:grpSpPr>
        <p:sp>
          <p:nvSpPr>
            <p:cNvPr id="4" name="Rectángulo redondeado 3"/>
            <p:cNvSpPr/>
            <p:nvPr/>
          </p:nvSpPr>
          <p:spPr>
            <a:xfrm>
              <a:off x="190913" y="0"/>
              <a:ext cx="3540921" cy="1812622"/>
            </a:xfrm>
            <a:prstGeom prst="roundRect">
              <a:avLst>
                <a:gd name="adj" fmla="val 10000"/>
              </a:avLst>
            </a:prstGeom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CuadroTexto 4"/>
            <p:cNvSpPr txBox="1"/>
            <p:nvPr/>
          </p:nvSpPr>
          <p:spPr>
            <a:xfrm>
              <a:off x="244003" y="53090"/>
              <a:ext cx="3434741" cy="170644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600" b="1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Selección y caracterización del material de partida</a:t>
              </a:r>
              <a:endParaRPr lang="es-ES" sz="2600" b="1" kern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695083956"/>
              </p:ext>
            </p:extLst>
          </p:nvPr>
        </p:nvGraphicFramePr>
        <p:xfrm>
          <a:off x="2454476" y="1439333"/>
          <a:ext cx="885399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7"/>
          <a:srcRect t="14608"/>
          <a:stretch/>
        </p:blipFill>
        <p:spPr>
          <a:xfrm>
            <a:off x="2506563" y="4213185"/>
            <a:ext cx="2053862" cy="1817034"/>
          </a:xfrm>
          <a:prstGeom prst="roundRect">
            <a:avLst>
              <a:gd name="adj" fmla="val 16667"/>
            </a:avLst>
          </a:prstGeom>
          <a:ln>
            <a:solidFill>
              <a:schemeClr val="accent2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208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9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2554468" y="1301382"/>
            <a:ext cx="8853990" cy="5412706"/>
            <a:chOff x="40511" y="0"/>
            <a:chExt cx="8853990" cy="5412706"/>
          </a:xfrm>
        </p:grpSpPr>
        <p:sp>
          <p:nvSpPr>
            <p:cNvPr id="7" name="Rectángulo redondeado 6"/>
            <p:cNvSpPr/>
            <p:nvPr/>
          </p:nvSpPr>
          <p:spPr>
            <a:xfrm>
              <a:off x="40511" y="0"/>
              <a:ext cx="8853990" cy="5412706"/>
            </a:xfrm>
            <a:prstGeom prst="roundRect">
              <a:avLst>
                <a:gd name="adj" fmla="val 8396"/>
              </a:avLst>
            </a:prstGeom>
            <a:ln>
              <a:solidFill>
                <a:schemeClr val="accent1"/>
              </a:solidFill>
            </a:ln>
          </p:spPr>
          <p:style>
            <a:lnRef idx="2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CuadroTexto 7"/>
            <p:cNvSpPr txBox="1"/>
            <p:nvPr/>
          </p:nvSpPr>
          <p:spPr>
            <a:xfrm>
              <a:off x="2157618" y="0"/>
              <a:ext cx="6696371" cy="5412706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t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100" b="1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</a:t>
              </a:r>
            </a:p>
            <a:p>
              <a:pPr marL="228600" lvl="1" indent="-228600" algn="l" defTabSz="102235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100" b="0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Consultar los posibles métodos de recuperación </a:t>
              </a:r>
            </a:p>
            <a:p>
              <a:pPr marL="228600" lvl="1" indent="-228600" algn="l" defTabSz="102235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CO" sz="2100" b="0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Identificar para todos ellos las ventajas y desventajas para con esto descartar algunos</a:t>
              </a:r>
            </a:p>
            <a:p>
              <a:pPr marL="228600" lvl="1" indent="-228600" algn="l" defTabSz="102235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100" b="0" kern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Matriz de selección para realizar ponderación y definir el tratamiento más indicado, identificando condiciones, recursos disponibles y variables importantes según referentes.</a:t>
              </a:r>
            </a:p>
            <a:p>
              <a:pPr marL="228600" lvl="1" indent="-228600" algn="l" defTabSz="102235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1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¿Cuáles son las condiciones y los requerimientos experimentales para llevar a cabo el proceso de recuperación?</a:t>
              </a:r>
              <a:endParaRPr lang="es-ES" sz="2100" b="0" kern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228600" lvl="1" indent="-228600" algn="l" defTabSz="1022350"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ES" sz="2300" b="0" kern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ES" sz="1800" b="0" kern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3350871" y="485545"/>
            <a:ext cx="7037407" cy="815837"/>
            <a:chOff x="5316860" y="0"/>
            <a:chExt cx="3540921" cy="1812622"/>
          </a:xfrm>
          <a:scene3d>
            <a:camera prst="orthographicFront"/>
            <a:lightRig rig="chilly" dir="t"/>
          </a:scene3d>
        </p:grpSpPr>
        <p:sp>
          <p:nvSpPr>
            <p:cNvPr id="11" name="Rectángulo redondeado 10"/>
            <p:cNvSpPr/>
            <p:nvPr/>
          </p:nvSpPr>
          <p:spPr>
            <a:xfrm>
              <a:off x="5316860" y="0"/>
              <a:ext cx="3540921" cy="1812622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uadroTexto 11"/>
            <p:cNvSpPr txBox="1"/>
            <p:nvPr/>
          </p:nvSpPr>
          <p:spPr>
            <a:xfrm>
              <a:off x="5369950" y="53090"/>
              <a:ext cx="3434741" cy="170644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600" b="1" kern="1200" dirty="0" smtClean="0"/>
                <a:t>Selección del método de recuperación</a:t>
              </a:r>
              <a:endParaRPr lang="es-ES" sz="2600" b="1" kern="1200" dirty="0"/>
            </a:p>
          </p:txBody>
        </p:sp>
      </p:grpSp>
      <p:pic>
        <p:nvPicPr>
          <p:cNvPr id="19458" name="Picture 2" descr="Resultado de imagen para bibliograf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574" y="5063716"/>
            <a:ext cx="2004073" cy="15622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3"/>
          <a:srcRect l="132" t="25897" r="45675" b="12711"/>
          <a:stretch/>
        </p:blipFill>
        <p:spPr>
          <a:xfrm>
            <a:off x="2607672" y="1581368"/>
            <a:ext cx="2063903" cy="1753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9523" y="3539683"/>
            <a:ext cx="1600200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297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1505</TotalTime>
  <Words>971</Words>
  <Application>Microsoft Office PowerPoint</Application>
  <PresentationFormat>Panorámica</PresentationFormat>
  <Paragraphs>147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5" baseType="lpstr">
      <vt:lpstr>Arial</vt:lpstr>
      <vt:lpstr>Calibri</vt:lpstr>
      <vt:lpstr>Cambria Math</vt:lpstr>
      <vt:lpstr>Century Gothic</vt:lpstr>
      <vt:lpstr>Tahoma</vt:lpstr>
      <vt:lpstr>Wingdings 3</vt:lpstr>
      <vt:lpstr>Espiral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Metodología de anteproyecto a documento final.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Liliana Mesa Espitia</dc:creator>
  <cp:lastModifiedBy>Usuario</cp:lastModifiedBy>
  <cp:revision>49</cp:revision>
  <dcterms:created xsi:type="dcterms:W3CDTF">2017-08-26T23:12:43Z</dcterms:created>
  <dcterms:modified xsi:type="dcterms:W3CDTF">2017-08-28T20:31:15Z</dcterms:modified>
</cp:coreProperties>
</file>